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37.xml"/>
  <Override ContentType="application/vnd.openxmlformats-officedocument.presentationml.notesSlide+xml" PartName="/ppt/notesSlides/notesSlide29.xml"/>
  <Override ContentType="application/vnd.openxmlformats-officedocument.presentationml.notesSlide+xml" PartName="/ppt/notesSlides/notesSlide32.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28.xml"/>
  <Override ContentType="application/vnd.openxmlformats-officedocument.presentationml.notesSlide+xml" PartName="/ppt/notesSlides/notesSlide33.xml"/>
  <Override ContentType="application/vnd.openxmlformats-officedocument.presentationml.notesSlide+xml" PartName="/ppt/notesSlides/notesSlide41.xml"/>
  <Override ContentType="application/vnd.openxmlformats-officedocument.presentationml.notesSlide+xml" PartName="/ppt/notesSlides/notesSlide15.xml"/>
  <Override ContentType="application/vnd.openxmlformats-officedocument.presentationml.notesSlide+xml" PartName="/ppt/notesSlides/notesSlide11.xml"/>
  <Override ContentType="application/vnd.openxmlformats-officedocument.presentationml.notesSlide+xml" PartName="/ppt/notesSlides/notesSlide24.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42.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34.xml"/>
  <Override ContentType="application/vnd.openxmlformats-officedocument.presentationml.notesSlide+xml" PartName="/ppt/notesSlides/notesSlide38.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18.xml"/>
  <Override ContentType="application/vnd.openxmlformats-officedocument.presentationml.notesSlide+xml" PartName="/ppt/notesSlides/notesSlide43.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0.xml"/>
  <Override ContentType="application/vnd.openxmlformats-officedocument.presentationml.notesSlide+xml" PartName="/ppt/notesSlides/notesSlide22.xml"/>
  <Override ContentType="application/vnd.openxmlformats-officedocument.presentationml.notesSlide+xml" PartName="/ppt/notesSlides/notesSlide7.xml"/>
  <Override ContentType="application/vnd.openxmlformats-officedocument.presentationml.notesSlide+xml" PartName="/ppt/notesSlides/notesSlide26.xml"/>
  <Override ContentType="application/vnd.openxmlformats-officedocument.presentationml.notesSlide+xml" PartName="/ppt/notesSlides/notesSlide35.xml"/>
  <Override ContentType="application/vnd.openxmlformats-officedocument.presentationml.notesSlide+xml" PartName="/ppt/notesSlides/notesSlide5.xml"/>
  <Override ContentType="application/vnd.openxmlformats-officedocument.presentationml.notesSlide+xml" PartName="/ppt/notesSlides/notesSlide39.xml"/>
  <Override ContentType="application/vnd.openxmlformats-officedocument.presentationml.notesSlide+xml" PartName="/ppt/notesSlides/notesSlide31.xml"/>
  <Override ContentType="application/vnd.openxmlformats-officedocument.presentationml.notesSlide+xml" PartName="/ppt/notesSlides/notesSlide36.xml"/>
  <Override ContentType="application/vnd.openxmlformats-officedocument.presentationml.notesSlide+xml" PartName="/ppt/notesSlides/notesSlide19.xml"/>
  <Override ContentType="application/vnd.openxmlformats-officedocument.presentationml.notesSlide+xml" PartName="/ppt/notesSlides/notesSlide27.xml"/>
  <Override ContentType="application/vnd.openxmlformats-officedocument.presentationml.notesSlide+xml" PartName="/ppt/notesSlides/notesSlide40.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43.xml"/>
  <Override ContentType="application/vnd.openxmlformats-officedocument.presentationml.slide+xml" PartName="/ppt/slides/slide30.xml"/>
  <Override ContentType="application/vnd.openxmlformats-officedocument.presentationml.slide+xml" PartName="/ppt/slides/slide22.xml"/>
  <Override ContentType="application/vnd.openxmlformats-officedocument.presentationml.slide+xml" PartName="/ppt/slides/slide35.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42.xml"/>
  <Override ContentType="application/vnd.openxmlformats-officedocument.presentationml.slide+xml" PartName="/ppt/slides/slide25.xml"/>
  <Override ContentType="application/vnd.openxmlformats-officedocument.presentationml.slide+xml" PartName="/ppt/slides/slide34.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33.xml"/>
  <Override ContentType="application/vnd.openxmlformats-officedocument.presentationml.slide+xml" PartName="/ppt/slides/slide38.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29.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32.xml"/>
  <Override ContentType="application/vnd.openxmlformats-officedocument.presentationml.slide+xml" PartName="/ppt/slides/slide37.xml"/>
  <Override ContentType="application/vnd.openxmlformats-officedocument.presentationml.slide+xml" PartName="/ppt/slides/slide1.xml"/>
  <Override ContentType="application/vnd.openxmlformats-officedocument.presentationml.slide+xml" PartName="/ppt/slides/slide28.xml"/>
  <Override ContentType="application/vnd.openxmlformats-officedocument.presentationml.slide+xml" PartName="/ppt/slides/slide41.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36.xml"/>
  <Override ContentType="application/vnd.openxmlformats-officedocument.presentationml.slide+xml" PartName="/ppt/slides/slide31.xml"/>
  <Override ContentType="application/vnd.openxmlformats-officedocument.presentationml.slide+xml" PartName="/ppt/slides/slide23.xml"/>
  <Override ContentType="application/vnd.openxmlformats-officedocument.presentationml.slide+xml" PartName="/ppt/slides/slide2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4.xml"/>
  <Override ContentType="application/vnd.openxmlformats-officedocument.presentationml.slide+xml" PartName="/ppt/slides/slide40.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 id="276" r:id="rId26"/>
    <p:sldId id="277" r:id="rId27"/>
    <p:sldId id="278" r:id="rId28"/>
    <p:sldId id="279" r:id="rId29"/>
    <p:sldId id="280" r:id="rId30"/>
    <p:sldId id="281" r:id="rId31"/>
    <p:sldId id="282" r:id="rId32"/>
    <p:sldId id="283" r:id="rId33"/>
    <p:sldId id="284" r:id="rId34"/>
    <p:sldId id="285" r:id="rId35"/>
    <p:sldId id="286" r:id="rId36"/>
    <p:sldId id="287" r:id="rId37"/>
    <p:sldId id="288" r:id="rId38"/>
    <p:sldId id="289" r:id="rId39"/>
    <p:sldId id="290" r:id="rId40"/>
    <p:sldId id="291" r:id="rId41"/>
    <p:sldId id="292" r:id="rId42"/>
    <p:sldId id="293" r:id="rId43"/>
    <p:sldId id="294" r:id="rId44"/>
    <p:sldId id="295" r:id="rId45"/>
    <p:sldId id="296" r:id="rId46"/>
    <p:sldId id="297" r:id="rId47"/>
    <p:sldId id="298" r:id="rId48"/>
  </p:sldIdLst>
  <p:sldSz cy="5143500" cx="9144000"/>
  <p:notesSz cx="6858000" cy="9144000"/>
  <p:embeddedFontLst>
    <p:embeddedFont>
      <p:font typeface="Josefin Sans"/>
      <p:regular r:id="rId49"/>
      <p:bold r:id="rId50"/>
      <p:italic r:id="rId51"/>
      <p:boldItalic r:id="rId52"/>
    </p:embeddedFont>
    <p:embeddedFont>
      <p:font typeface="Open Sans"/>
      <p:regular r:id="rId53"/>
      <p:bold r:id="rId54"/>
      <p:italic r:id="rId55"/>
      <p:boldItalic r:id="rId56"/>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40" Type="http://schemas.openxmlformats.org/officeDocument/2006/relationships/slide" Target="slides/slide35.xml"/><Relationship Id="rId42" Type="http://schemas.openxmlformats.org/officeDocument/2006/relationships/slide" Target="slides/slide37.xml"/><Relationship Id="rId41" Type="http://schemas.openxmlformats.org/officeDocument/2006/relationships/slide" Target="slides/slide36.xml"/><Relationship Id="rId44" Type="http://schemas.openxmlformats.org/officeDocument/2006/relationships/slide" Target="slides/slide39.xml"/><Relationship Id="rId43" Type="http://schemas.openxmlformats.org/officeDocument/2006/relationships/slide" Target="slides/slide38.xml"/><Relationship Id="rId46" Type="http://schemas.openxmlformats.org/officeDocument/2006/relationships/slide" Target="slides/slide41.xml"/><Relationship Id="rId45" Type="http://schemas.openxmlformats.org/officeDocument/2006/relationships/slide" Target="slides/slide40.xml"/><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48" Type="http://schemas.openxmlformats.org/officeDocument/2006/relationships/slide" Target="slides/slide43.xml"/><Relationship Id="rId47" Type="http://schemas.openxmlformats.org/officeDocument/2006/relationships/slide" Target="slides/slide42.xml"/><Relationship Id="rId49" Type="http://schemas.openxmlformats.org/officeDocument/2006/relationships/font" Target="fonts/JosefinSans-regular.fntdata"/><Relationship Id="rId5" Type="http://schemas.openxmlformats.org/officeDocument/2006/relationships/notesMaster" Target="notesMasters/notesMaster1.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 Id="rId31" Type="http://schemas.openxmlformats.org/officeDocument/2006/relationships/slide" Target="slides/slide26.xml"/><Relationship Id="rId30" Type="http://schemas.openxmlformats.org/officeDocument/2006/relationships/slide" Target="slides/slide25.xml"/><Relationship Id="rId33" Type="http://schemas.openxmlformats.org/officeDocument/2006/relationships/slide" Target="slides/slide28.xml"/><Relationship Id="rId32" Type="http://schemas.openxmlformats.org/officeDocument/2006/relationships/slide" Target="slides/slide27.xml"/><Relationship Id="rId35" Type="http://schemas.openxmlformats.org/officeDocument/2006/relationships/slide" Target="slides/slide30.xml"/><Relationship Id="rId34" Type="http://schemas.openxmlformats.org/officeDocument/2006/relationships/slide" Target="slides/slide29.xml"/><Relationship Id="rId37" Type="http://schemas.openxmlformats.org/officeDocument/2006/relationships/slide" Target="slides/slide32.xml"/><Relationship Id="rId36" Type="http://schemas.openxmlformats.org/officeDocument/2006/relationships/slide" Target="slides/slide31.xml"/><Relationship Id="rId39" Type="http://schemas.openxmlformats.org/officeDocument/2006/relationships/slide" Target="slides/slide34.xml"/><Relationship Id="rId38" Type="http://schemas.openxmlformats.org/officeDocument/2006/relationships/slide" Target="slides/slide33.xml"/><Relationship Id="rId20" Type="http://schemas.openxmlformats.org/officeDocument/2006/relationships/slide" Target="slides/slide15.xml"/><Relationship Id="rId22" Type="http://schemas.openxmlformats.org/officeDocument/2006/relationships/slide" Target="slides/slide17.xml"/><Relationship Id="rId21" Type="http://schemas.openxmlformats.org/officeDocument/2006/relationships/slide" Target="slides/slide16.xml"/><Relationship Id="rId24" Type="http://schemas.openxmlformats.org/officeDocument/2006/relationships/slide" Target="slides/slide19.xml"/><Relationship Id="rId23" Type="http://schemas.openxmlformats.org/officeDocument/2006/relationships/slide" Target="slides/slide18.xml"/><Relationship Id="rId26" Type="http://schemas.openxmlformats.org/officeDocument/2006/relationships/slide" Target="slides/slide21.xml"/><Relationship Id="rId25" Type="http://schemas.openxmlformats.org/officeDocument/2006/relationships/slide" Target="slides/slide20.xml"/><Relationship Id="rId28" Type="http://schemas.openxmlformats.org/officeDocument/2006/relationships/slide" Target="slides/slide23.xml"/><Relationship Id="rId27" Type="http://schemas.openxmlformats.org/officeDocument/2006/relationships/slide" Target="slides/slide22.xml"/><Relationship Id="rId29" Type="http://schemas.openxmlformats.org/officeDocument/2006/relationships/slide" Target="slides/slide24.xml"/><Relationship Id="rId51" Type="http://schemas.openxmlformats.org/officeDocument/2006/relationships/font" Target="fonts/JosefinSans-italic.fntdata"/><Relationship Id="rId50" Type="http://schemas.openxmlformats.org/officeDocument/2006/relationships/font" Target="fonts/JosefinSans-bold.fntdata"/><Relationship Id="rId53" Type="http://schemas.openxmlformats.org/officeDocument/2006/relationships/font" Target="fonts/OpenSans-regular.fntdata"/><Relationship Id="rId52" Type="http://schemas.openxmlformats.org/officeDocument/2006/relationships/font" Target="fonts/JosefinSans-boldItalic.fntdata"/><Relationship Id="rId11" Type="http://schemas.openxmlformats.org/officeDocument/2006/relationships/slide" Target="slides/slide6.xml"/><Relationship Id="rId55" Type="http://schemas.openxmlformats.org/officeDocument/2006/relationships/font" Target="fonts/OpenSans-italic.fntdata"/><Relationship Id="rId10" Type="http://schemas.openxmlformats.org/officeDocument/2006/relationships/slide" Target="slides/slide5.xml"/><Relationship Id="rId54" Type="http://schemas.openxmlformats.org/officeDocument/2006/relationships/font" Target="fonts/OpenSans-bold.fntdata"/><Relationship Id="rId13" Type="http://schemas.openxmlformats.org/officeDocument/2006/relationships/slide" Target="slides/slide8.xml"/><Relationship Id="rId12" Type="http://schemas.openxmlformats.org/officeDocument/2006/relationships/slide" Target="slides/slide7.xml"/><Relationship Id="rId56" Type="http://schemas.openxmlformats.org/officeDocument/2006/relationships/font" Target="fonts/OpenSans-boldItalic.fntdata"/><Relationship Id="rId15" Type="http://schemas.openxmlformats.org/officeDocument/2006/relationships/slide" Target="slides/slide10.xml"/><Relationship Id="rId14" Type="http://schemas.openxmlformats.org/officeDocument/2006/relationships/slide" Target="slides/slide9.xml"/><Relationship Id="rId17" Type="http://schemas.openxmlformats.org/officeDocument/2006/relationships/slide" Target="slides/slide12.xml"/><Relationship Id="rId16" Type="http://schemas.openxmlformats.org/officeDocument/2006/relationships/slide" Target="slides/slide11.xml"/><Relationship Id="rId19" Type="http://schemas.openxmlformats.org/officeDocument/2006/relationships/slide" Target="slides/slide14.xml"/><Relationship Id="rId18"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www.youtube.com/watch?v=t5jroSCBBwk&amp;t=190s" TargetMode="Externa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www.nature.com/nrg/multimedia/rnai/animation/index.html" TargetMode="Externa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www.basepairbio.com/what-is-an-aptamer/" TargetMode="External"/><Relationship Id="rId3" Type="http://schemas.openxmlformats.org/officeDocument/2006/relationships/hyperlink" Target="https://www.ncbi.nlm.nih.gov/pmc/articles/PMC3279232/" TargetMode="External"/><Relationship Id="rId4" Type="http://schemas.openxmlformats.org/officeDocument/2006/relationships/hyperlink" Target="https://www.basepairbio.com/what-is-an-aptamer/" TargetMode="External"/><Relationship Id="rId5" Type="http://schemas.openxmlformats.org/officeDocument/2006/relationships/hyperlink" Target="https://www.idtdna.com/pages/education/decoded/article/planning-to-work-with-aptamers" TargetMode="Externa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igem-victoria.pbworks.com/w/page/7992064/Bio-Thermometer" TargetMode="External"/><Relationship Id="rId3" Type="http://schemas.openxmlformats.org/officeDocument/2006/relationships/hyperlink" Target="http://2015.igem.org/Team:OUC-China" TargetMode="External"/><Relationship Id="rId4" Type="http://schemas.openxmlformats.org/officeDocument/2006/relationships/hyperlink" Target="http://2015.igem.org/Team:AUC_TURKEY/RNA_Thermometer" TargetMode="External"/><Relationship Id="rId5" Type="http://schemas.openxmlformats.org/officeDocument/2006/relationships/hyperlink" Target="http://europepmc.org/article/PMC/2577334" TargetMode="Externa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www.researchgate.net/figure/showing-the-complex-formed-between-the-poly-histidine-tag-and-a-nickel-NTA-support_fig7_221929569" TargetMode="Externa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en.wikipedia.org/wiki/Biotin" TargetMode="External"/><Relationship Id="rId3" Type="http://schemas.openxmlformats.org/officeDocument/2006/relationships/hyperlink" Target="https://en.wikipedia.org/wiki/Streptavidin" TargetMode="Externa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www.enzolifesciences.com/science-center/technotes/2017/march/what-are-the-differences-between-pcr-rt-pcr-qpcr-and-rt-qpcr?/" TargetMode="Externa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upload.wikimedia.org/wikipedia/commons/9/90/Mass_Spectrometer.jpg" TargetMode="External"/><Relationship Id="rId3" Type="http://schemas.openxmlformats.org/officeDocument/2006/relationships/hyperlink" Target="https://www2.chemistry.msu.edu/faculty/reusch/VirtTxtJml/Spectrpy/Images/2etmeam1.gif" TargetMode="Externa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www.slideshare.net/micheldumontier/mass-spectrometry-protein-identification-strategies" TargetMode="Externa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www.youtube.com/watch?v=_2gO7MbaOkA" TargetMode="Externa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www.waters.com/waters/en_US/How-Does-High-Performance-Liquid-Chromatography-Work%3F/nav.htm?cid=10049055&amp;locale=en_US" TargetMode="Externa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www.youtube.com/watch?v=ZN7euA1fS4Y" TargetMode="External"/><Relationship Id="rId3" Type="http://schemas.openxmlformats.org/officeDocument/2006/relationships/hyperlink" Target="https://www.waters.com/webassets/cms/category/media/other_images/primer_e_lcsystem.jpg" TargetMode="External"/></Relationships>
</file>

<file path=ppt/notesSlides/_rels/notesSlide3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www.youtube.com/watch?v=EQXPJ7eeesQ" TargetMode="Externa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youtu.be/EQXPJ7eeesQ?t=203" TargetMode="External"/></Relationships>
</file>

<file path=ppt/notesSlides/_rels/notesSlide4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g8254f38dd6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g8254f38dd6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60" name="Shape 360"/>
        <p:cNvGrpSpPr/>
        <p:nvPr/>
      </p:nvGrpSpPr>
      <p:grpSpPr>
        <a:xfrm>
          <a:off x="0" y="0"/>
          <a:ext cx="0" cy="0"/>
          <a:chOff x="0" y="0"/>
          <a:chExt cx="0" cy="0"/>
        </a:xfrm>
      </p:grpSpPr>
      <p:sp>
        <p:nvSpPr>
          <p:cNvPr id="361" name="Google Shape;361;g826bf43dc7_0_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62" name="Google Shape;362;g826bf43dc7_0_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u="sng">
                <a:solidFill>
                  <a:schemeClr val="hlink"/>
                </a:solidFill>
                <a:hlinkClick r:id="rId2"/>
              </a:rPr>
              <a:t>https://www.youtube.com/watch?v=t5jroSCBBwk&amp;t=190s</a:t>
            </a:r>
            <a:r>
              <a:rPr lang="en"/>
              <a:t> If you’re still confused, this is a </a:t>
            </a:r>
            <a:r>
              <a:rPr b="1" lang="en"/>
              <a:t>really </a:t>
            </a:r>
            <a:r>
              <a:rPr lang="en"/>
              <a:t>good video to watch.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66" name="Shape 366"/>
        <p:cNvGrpSpPr/>
        <p:nvPr/>
      </p:nvGrpSpPr>
      <p:grpSpPr>
        <a:xfrm>
          <a:off x="0" y="0"/>
          <a:ext cx="0" cy="0"/>
          <a:chOff x="0" y="0"/>
          <a:chExt cx="0" cy="0"/>
        </a:xfrm>
      </p:grpSpPr>
      <p:sp>
        <p:nvSpPr>
          <p:cNvPr id="367" name="Google Shape;367;g82621d7255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68" name="Google Shape;368;g82621d7255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a:t>RNAi (previously known as PTGS - post transcriptional gene silencing)</a:t>
            </a:r>
            <a:endParaRPr/>
          </a:p>
          <a:p>
            <a:pPr indent="0" lvl="0" marL="0" rtl="0" algn="l">
              <a:spcBef>
                <a:spcPts val="0"/>
              </a:spcBef>
              <a:spcAft>
                <a:spcPts val="0"/>
              </a:spcAft>
              <a:buClr>
                <a:schemeClr val="dk1"/>
              </a:buClr>
              <a:buSzPts val="1100"/>
              <a:buFont typeface="Arial"/>
              <a:buNone/>
            </a:pPr>
            <a:r>
              <a:t/>
            </a:r>
            <a:endParaRPr/>
          </a:p>
          <a:p>
            <a:pPr indent="0" lvl="0" marL="0" rtl="0" algn="l">
              <a:spcBef>
                <a:spcPts val="0"/>
              </a:spcBef>
              <a:spcAft>
                <a:spcPts val="0"/>
              </a:spcAft>
              <a:buClr>
                <a:schemeClr val="dk1"/>
              </a:buClr>
              <a:buSzPts val="1100"/>
              <a:buFont typeface="Arial"/>
              <a:buNone/>
            </a:pPr>
            <a:r>
              <a:rPr lang="en"/>
              <a:t>Difference between siRNAs and miRNAs?</a:t>
            </a:r>
            <a:endParaRPr/>
          </a:p>
          <a:p>
            <a:pPr indent="0" lvl="0" marL="0" rtl="0" algn="l">
              <a:spcBef>
                <a:spcPts val="0"/>
              </a:spcBef>
              <a:spcAft>
                <a:spcPts val="0"/>
              </a:spcAft>
              <a:buClr>
                <a:schemeClr val="dk1"/>
              </a:buClr>
              <a:buSzPts val="1100"/>
              <a:buFont typeface="Arial"/>
              <a:buNone/>
            </a:pPr>
            <a:r>
              <a:rPr lang="en"/>
              <a:t>siRNAs inhibit the expression of </a:t>
            </a:r>
            <a:r>
              <a:rPr b="1" lang="en"/>
              <a:t>one specific target mRNA</a:t>
            </a:r>
            <a:r>
              <a:rPr lang="en"/>
              <a:t> while miRNAs regulate the expression of </a:t>
            </a:r>
            <a:r>
              <a:rPr b="1" lang="en"/>
              <a:t>multiple mRNA</a:t>
            </a:r>
            <a:r>
              <a:rPr lang="en"/>
              <a:t>s</a:t>
            </a:r>
            <a:endParaRPr/>
          </a:p>
          <a:p>
            <a:pPr indent="0" lvl="0" marL="0" rtl="0" algn="l">
              <a:spcBef>
                <a:spcPts val="0"/>
              </a:spcBef>
              <a:spcAft>
                <a:spcPts val="0"/>
              </a:spcAft>
              <a:buClr>
                <a:schemeClr val="dk1"/>
              </a:buClr>
              <a:buSzPts val="1100"/>
              <a:buFont typeface="Arial"/>
              <a:buNone/>
            </a:pPr>
            <a:r>
              <a:t/>
            </a:r>
            <a:endParaRPr/>
          </a:p>
          <a:p>
            <a:pPr indent="0" lvl="0" marL="0" rtl="0" algn="l">
              <a:spcBef>
                <a:spcPts val="0"/>
              </a:spcBef>
              <a:spcAft>
                <a:spcPts val="0"/>
              </a:spcAft>
              <a:buClr>
                <a:schemeClr val="dk1"/>
              </a:buClr>
              <a:buSzPts val="1100"/>
              <a:buFont typeface="Arial"/>
              <a:buNone/>
            </a:pPr>
            <a:r>
              <a:rPr lang="en"/>
              <a:t>Degradation by cleavage</a:t>
            </a:r>
            <a:endParaRPr/>
          </a:p>
          <a:p>
            <a:pPr indent="-298450" lvl="0" marL="457200" rtl="0" algn="l">
              <a:spcBef>
                <a:spcPts val="0"/>
              </a:spcBef>
              <a:spcAft>
                <a:spcPts val="0"/>
              </a:spcAft>
              <a:buSzPts val="1100"/>
              <a:buChar char="-"/>
            </a:pPr>
            <a:r>
              <a:rPr lang="en"/>
              <a:t>RISC complex can cleave bound mRNA</a:t>
            </a:r>
            <a:endParaRPr/>
          </a:p>
          <a:p>
            <a:pPr indent="0" lvl="0" marL="0" rtl="0" algn="l">
              <a:spcBef>
                <a:spcPts val="0"/>
              </a:spcBef>
              <a:spcAft>
                <a:spcPts val="0"/>
              </a:spcAft>
              <a:buClr>
                <a:schemeClr val="dk1"/>
              </a:buClr>
              <a:buSzPts val="1100"/>
              <a:buFont typeface="Arial"/>
              <a:buNone/>
            </a:pPr>
            <a:r>
              <a:rPr lang="en"/>
              <a:t>Translational inhibition </a:t>
            </a:r>
            <a:endParaRPr/>
          </a:p>
          <a:p>
            <a:pPr indent="-298450" lvl="0" marL="457200" rtl="0" algn="l">
              <a:spcBef>
                <a:spcPts val="0"/>
              </a:spcBef>
              <a:spcAft>
                <a:spcPts val="0"/>
              </a:spcAft>
              <a:buSzPts val="1100"/>
              <a:buChar char="-"/>
            </a:pPr>
            <a:r>
              <a:rPr lang="en"/>
              <a:t>Blocks binding of factors required for translation</a:t>
            </a:r>
            <a:endParaRPr/>
          </a:p>
          <a:p>
            <a:pPr indent="-298450" lvl="0" marL="457200" rtl="0" algn="l">
              <a:spcBef>
                <a:spcPts val="0"/>
              </a:spcBef>
              <a:spcAft>
                <a:spcPts val="0"/>
              </a:spcAft>
              <a:buSzPts val="1100"/>
              <a:buChar char="-"/>
            </a:pPr>
            <a:r>
              <a:rPr lang="en"/>
              <a:t>May also slow or prematurely terminate translation</a:t>
            </a:r>
            <a:endParaRPr/>
          </a:p>
          <a:p>
            <a:pPr indent="0" lvl="0" marL="0" rtl="0" algn="l">
              <a:spcBef>
                <a:spcPts val="0"/>
              </a:spcBef>
              <a:spcAft>
                <a:spcPts val="0"/>
              </a:spcAft>
              <a:buClr>
                <a:schemeClr val="dk1"/>
              </a:buClr>
              <a:buSzPts val="1100"/>
              <a:buFont typeface="Arial"/>
              <a:buNone/>
            </a:pPr>
            <a:r>
              <a:rPr lang="en"/>
              <a:t>Heterochromatin formation </a:t>
            </a:r>
            <a:endParaRPr/>
          </a:p>
          <a:p>
            <a:pPr indent="-298450" lvl="0" marL="457200" rtl="0" algn="l">
              <a:spcBef>
                <a:spcPts val="0"/>
              </a:spcBef>
              <a:spcAft>
                <a:spcPts val="0"/>
              </a:spcAft>
              <a:buSzPts val="1100"/>
              <a:buChar char="-"/>
            </a:pPr>
            <a:r>
              <a:rPr lang="en"/>
              <a:t>RISC can recruit histone methyltransferases at gene locus, leading to formation of heterochromatin</a:t>
            </a:r>
            <a:endParaRPr/>
          </a:p>
          <a:p>
            <a:pPr indent="-298450" lvl="0" marL="457200" rtl="0" algn="l">
              <a:spcBef>
                <a:spcPts val="0"/>
              </a:spcBef>
              <a:spcAft>
                <a:spcPts val="0"/>
              </a:spcAft>
              <a:buSzPts val="1100"/>
              <a:buChar char="-"/>
            </a:pPr>
            <a:r>
              <a:rPr lang="en"/>
              <a:t>These RISCs take the form of a RNA-induced transcriptional silencing complex (RITS). The best studied example is with the </a:t>
            </a:r>
            <a:r>
              <a:rPr b="1" lang="en"/>
              <a:t>yeast RITS </a:t>
            </a:r>
            <a:r>
              <a:rPr lang="en"/>
              <a:t>(may be important to us!)</a:t>
            </a:r>
            <a:endParaRPr/>
          </a:p>
          <a:p>
            <a:pPr indent="0" lvl="0" marL="0" rtl="0" algn="l">
              <a:spcBef>
                <a:spcPts val="0"/>
              </a:spcBef>
              <a:spcAft>
                <a:spcPts val="0"/>
              </a:spcAft>
              <a:buNone/>
            </a:pPr>
            <a:r>
              <a:rPr lang="en"/>
              <a:t>Amplification </a:t>
            </a:r>
            <a:endParaRPr/>
          </a:p>
          <a:p>
            <a:pPr indent="-298450" lvl="0" marL="457200" rtl="0" algn="l">
              <a:spcBef>
                <a:spcPts val="0"/>
              </a:spcBef>
              <a:spcAft>
                <a:spcPts val="0"/>
              </a:spcAft>
              <a:buSzPts val="1100"/>
              <a:buChar char="-"/>
            </a:pPr>
            <a:r>
              <a:rPr lang="en"/>
              <a:t>Can be used as a template to make more siRNAs</a:t>
            </a:r>
            <a:endParaRPr/>
          </a:p>
          <a:p>
            <a:pPr indent="-298450" lvl="0" marL="457200" rtl="0" algn="l">
              <a:spcBef>
                <a:spcPts val="0"/>
              </a:spcBef>
              <a:spcAft>
                <a:spcPts val="0"/>
              </a:spcAft>
              <a:buSzPts val="1100"/>
              <a:buChar char="-"/>
            </a:pPr>
            <a:r>
              <a:rPr lang="en"/>
              <a:t>'secondary' siRNAs are structurally distinct from dicer-produced siRNAs and appear to be produced by an RNA-dependent RNA polymerase (RdRP)</a:t>
            </a:r>
            <a:endParaRPr/>
          </a:p>
          <a:p>
            <a:pPr indent="0" lvl="0" marL="0" rtl="0" algn="l">
              <a:spcBef>
                <a:spcPts val="0"/>
              </a:spcBef>
              <a:spcAft>
                <a:spcPts val="0"/>
              </a:spcAft>
              <a:buClr>
                <a:schemeClr val="dk1"/>
              </a:buClr>
              <a:buSzPts val="1100"/>
              <a:buFont typeface="Arial"/>
              <a:buNone/>
            </a:pPr>
            <a:r>
              <a:t/>
            </a:r>
            <a:endParaRPr/>
          </a:p>
          <a:p>
            <a:pPr indent="0" lvl="0" marL="0" rtl="0" algn="l">
              <a:spcBef>
                <a:spcPts val="0"/>
              </a:spcBef>
              <a:spcAft>
                <a:spcPts val="0"/>
              </a:spcAft>
              <a:buClr>
                <a:schemeClr val="dk1"/>
              </a:buClr>
              <a:buSzPts val="1100"/>
              <a:buFont typeface="Arial"/>
              <a:buNone/>
            </a:pPr>
            <a:r>
              <a:t/>
            </a:r>
            <a:endParaRPr/>
          </a:p>
          <a:p>
            <a:pPr indent="0" lvl="0" marL="0" rtl="0" algn="l">
              <a:spcBef>
                <a:spcPts val="0"/>
              </a:spcBef>
              <a:spcAft>
                <a:spcPts val="0"/>
              </a:spcAft>
              <a:buClr>
                <a:schemeClr val="dk1"/>
              </a:buClr>
              <a:buSzPts val="1100"/>
              <a:buFont typeface="Arial"/>
              <a:buNone/>
            </a:pPr>
            <a:r>
              <a:rPr lang="en"/>
              <a:t>Useful Video: </a:t>
            </a:r>
            <a:r>
              <a:rPr lang="en" u="sng">
                <a:solidFill>
                  <a:schemeClr val="hlink"/>
                </a:solidFill>
                <a:hlinkClick r:id="rId2"/>
              </a:rPr>
              <a:t>https://www.nature.com/nrg/multimedia/rnai/animation/index.html</a:t>
            </a:r>
            <a:r>
              <a:rPr lang="en"/>
              <a:t> </a:t>
            </a:r>
            <a:endParaRPr/>
          </a:p>
          <a:p>
            <a:pPr indent="0" lvl="0" marL="0" rtl="0" algn="l">
              <a:spcBef>
                <a:spcPts val="0"/>
              </a:spcBef>
              <a:spcAft>
                <a:spcPts val="0"/>
              </a:spcAft>
              <a:buClr>
                <a:schemeClr val="dk1"/>
              </a:buClr>
              <a:buSzPts val="1100"/>
              <a:buFont typeface="Arial"/>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74" name="Shape 374"/>
        <p:cNvGrpSpPr/>
        <p:nvPr/>
      </p:nvGrpSpPr>
      <p:grpSpPr>
        <a:xfrm>
          <a:off x="0" y="0"/>
          <a:ext cx="0" cy="0"/>
          <a:chOff x="0" y="0"/>
          <a:chExt cx="0" cy="0"/>
        </a:xfrm>
      </p:grpSpPr>
      <p:sp>
        <p:nvSpPr>
          <p:cNvPr id="375" name="Google Shape;375;g82621d7255_0_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76" name="Google Shape;376;g82621d7255_0_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a:t>Antisense DNA will make antisense RNA that will bind RNA from GOI. This complex is then processed by dicer and is incorporated into RISC complex</a:t>
            </a:r>
            <a:endParaRPr/>
          </a:p>
          <a:p>
            <a:pPr indent="0" lvl="0" marL="0" rtl="0" algn="l">
              <a:spcBef>
                <a:spcPts val="0"/>
              </a:spcBef>
              <a:spcAft>
                <a:spcPts val="0"/>
              </a:spcAft>
              <a:buClr>
                <a:schemeClr val="dk1"/>
              </a:buClr>
              <a:buSzPts val="1100"/>
              <a:buFont typeface="Arial"/>
              <a:buNone/>
            </a:pPr>
            <a:r>
              <a:t/>
            </a:r>
            <a:endParaRPr/>
          </a:p>
          <a:p>
            <a:pPr indent="0" lvl="0" marL="0" rtl="0" algn="l">
              <a:spcBef>
                <a:spcPts val="0"/>
              </a:spcBef>
              <a:spcAft>
                <a:spcPts val="0"/>
              </a:spcAft>
              <a:buClr>
                <a:schemeClr val="dk1"/>
              </a:buClr>
              <a:buSzPts val="1100"/>
              <a:buFont typeface="Arial"/>
              <a:buNone/>
            </a:pPr>
            <a:r>
              <a:rPr lang="en"/>
              <a:t>Remember back to the genetic circuits lecture and the antisense problem - this is another reason we want to avoid creating antisense RNA for a GOI</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82" name="Shape 382"/>
        <p:cNvGrpSpPr/>
        <p:nvPr/>
      </p:nvGrpSpPr>
      <p:grpSpPr>
        <a:xfrm>
          <a:off x="0" y="0"/>
          <a:ext cx="0" cy="0"/>
          <a:chOff x="0" y="0"/>
          <a:chExt cx="0" cy="0"/>
        </a:xfrm>
      </p:grpSpPr>
      <p:sp>
        <p:nvSpPr>
          <p:cNvPr id="383" name="Google Shape;383;g825efe6780_1_136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84" name="Google Shape;384;g825efe6780_1_136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87" name="Shape 387"/>
        <p:cNvGrpSpPr/>
        <p:nvPr/>
      </p:nvGrpSpPr>
      <p:grpSpPr>
        <a:xfrm>
          <a:off x="0" y="0"/>
          <a:ext cx="0" cy="0"/>
          <a:chOff x="0" y="0"/>
          <a:chExt cx="0" cy="0"/>
        </a:xfrm>
      </p:grpSpPr>
      <p:sp>
        <p:nvSpPr>
          <p:cNvPr id="388" name="Google Shape;388;g825efe6780_1_91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89" name="Google Shape;389;g825efe6780_1_91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a:t>XNA - nucleic acid analogs (synthetic), has different backbone to DNA and RNA</a:t>
            </a:r>
            <a:endParaRPr/>
          </a:p>
          <a:p>
            <a:pPr indent="0" lvl="0" marL="0" rtl="0" algn="l">
              <a:spcBef>
                <a:spcPts val="0"/>
              </a:spcBef>
              <a:spcAft>
                <a:spcPts val="0"/>
              </a:spcAft>
              <a:buClr>
                <a:schemeClr val="dk1"/>
              </a:buClr>
              <a:buSzPts val="1100"/>
              <a:buFont typeface="Arial"/>
              <a:buNone/>
            </a:pPr>
            <a:r>
              <a:rPr lang="en"/>
              <a:t>SELEX - “Sequential Evolution of Ligands by Exponential Enrichment”</a:t>
            </a:r>
            <a:endParaRPr/>
          </a:p>
          <a:p>
            <a:pPr indent="-298450" lvl="0" marL="457200" rtl="0" algn="l">
              <a:spcBef>
                <a:spcPts val="0"/>
              </a:spcBef>
              <a:spcAft>
                <a:spcPts val="0"/>
              </a:spcAft>
              <a:buSzPts val="1100"/>
              <a:buChar char="-"/>
            </a:pPr>
            <a:r>
              <a:rPr lang="en"/>
              <a:t>Some SELEX method derivatives are patented (ie. Multiplex SELEX)</a:t>
            </a:r>
            <a:endParaRPr/>
          </a:p>
          <a:p>
            <a:pPr indent="-298450" lvl="0" marL="457200" rtl="0" algn="l">
              <a:spcBef>
                <a:spcPts val="0"/>
              </a:spcBef>
              <a:spcAft>
                <a:spcPts val="0"/>
              </a:spcAft>
              <a:buSzPts val="1100"/>
              <a:buChar char="-"/>
            </a:pPr>
            <a:r>
              <a:rPr lang="en"/>
              <a:t>This is how the right aptamer can be chosen to bind to your desired target </a:t>
            </a:r>
            <a:endParaRPr/>
          </a:p>
          <a:p>
            <a:pPr indent="-298450" lvl="0" marL="457200" rtl="0" algn="l">
              <a:spcBef>
                <a:spcPts val="0"/>
              </a:spcBef>
              <a:spcAft>
                <a:spcPts val="0"/>
              </a:spcAft>
              <a:buSzPts val="1100"/>
              <a:buChar char="-"/>
            </a:pPr>
            <a:r>
              <a:rPr lang="en"/>
              <a:t>It’s kind of like column purification of a protein</a:t>
            </a:r>
            <a:endParaRPr/>
          </a:p>
          <a:p>
            <a:pPr indent="-298450" lvl="1" marL="914400" rtl="0" algn="l">
              <a:spcBef>
                <a:spcPts val="0"/>
              </a:spcBef>
              <a:spcAft>
                <a:spcPts val="0"/>
              </a:spcAft>
              <a:buSzPts val="1100"/>
              <a:buChar char="-"/>
            </a:pPr>
            <a:r>
              <a:rPr lang="en"/>
              <a:t>-</a:t>
            </a:r>
            <a:r>
              <a:rPr lang="en" u="sng">
                <a:solidFill>
                  <a:schemeClr val="hlink"/>
                </a:solidFill>
                <a:hlinkClick r:id="rId2"/>
              </a:rPr>
              <a:t>https://www.basepairbio.com/what-is-an-aptamer/</a:t>
            </a:r>
            <a:endParaRPr/>
          </a:p>
          <a:p>
            <a:pPr indent="0" lvl="0" marL="0" rtl="0" algn="l">
              <a:spcBef>
                <a:spcPts val="0"/>
              </a:spcBef>
              <a:spcAft>
                <a:spcPts val="0"/>
              </a:spcAft>
              <a:buNone/>
            </a:pPr>
            <a:r>
              <a:rPr lang="en"/>
              <a:t>Numerous applications, can read more about them here: </a:t>
            </a:r>
            <a:r>
              <a:rPr lang="en" u="sng">
                <a:solidFill>
                  <a:schemeClr val="hlink"/>
                </a:solidFill>
                <a:hlinkClick r:id="rId3"/>
              </a:rPr>
              <a:t>https://www.ncbi.nlm.nih.gov/pmc/articles/PMC3279232/</a:t>
            </a:r>
            <a:r>
              <a:rPr lang="en"/>
              <a:t> </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APTAMERS:</a:t>
            </a:r>
            <a:endParaRPr/>
          </a:p>
          <a:p>
            <a:pPr indent="0" lvl="0" marL="0" rtl="0" algn="l">
              <a:spcBef>
                <a:spcPts val="0"/>
              </a:spcBef>
              <a:spcAft>
                <a:spcPts val="0"/>
              </a:spcAft>
              <a:buNone/>
            </a:pPr>
            <a:r>
              <a:rPr lang="en"/>
              <a:t>Used very often to replace antibodies because</a:t>
            </a:r>
            <a:endParaRPr/>
          </a:p>
          <a:p>
            <a:pPr indent="0" lvl="0" marL="0" rtl="0" algn="l">
              <a:spcBef>
                <a:spcPts val="0"/>
              </a:spcBef>
              <a:spcAft>
                <a:spcPts val="0"/>
              </a:spcAft>
              <a:buNone/>
            </a:pPr>
            <a:r>
              <a:rPr lang="en"/>
              <a:t>-much cheaper and easier to produce</a:t>
            </a:r>
            <a:endParaRPr/>
          </a:p>
          <a:p>
            <a:pPr indent="0" lvl="0" marL="0" rtl="0" algn="l">
              <a:spcBef>
                <a:spcPts val="0"/>
              </a:spcBef>
              <a:spcAft>
                <a:spcPts val="0"/>
              </a:spcAft>
              <a:buNone/>
            </a:pPr>
            <a:r>
              <a:rPr lang="en"/>
              <a:t>-relatively stable and can renature (though susceptible to degradation by nucleases)</a:t>
            </a:r>
            <a:endParaRPr/>
          </a:p>
          <a:p>
            <a:pPr indent="0" lvl="0" marL="0" rtl="0" algn="l">
              <a:spcBef>
                <a:spcPts val="0"/>
              </a:spcBef>
              <a:spcAft>
                <a:spcPts val="0"/>
              </a:spcAft>
              <a:buNone/>
            </a:pPr>
            <a:r>
              <a:rPr lang="en"/>
              <a:t>-low immunogenicity</a:t>
            </a:r>
            <a:endParaRPr/>
          </a:p>
          <a:p>
            <a:pPr indent="0" lvl="0" marL="0" rtl="0" algn="l">
              <a:spcBef>
                <a:spcPts val="0"/>
              </a:spcBef>
              <a:spcAft>
                <a:spcPts val="0"/>
              </a:spcAft>
              <a:buNone/>
            </a:pPr>
            <a:r>
              <a:rPr lang="en"/>
              <a:t>-high variety of targets (doesn’t need to produce immune response), including very small targets (even ions)</a:t>
            </a:r>
            <a:endParaRPr/>
          </a:p>
          <a:p>
            <a:pPr indent="0" lvl="0" marL="0" rtl="0" algn="l">
              <a:spcBef>
                <a:spcPts val="0"/>
              </a:spcBef>
              <a:spcAft>
                <a:spcPts val="0"/>
              </a:spcAft>
              <a:buNone/>
            </a:pPr>
            <a:r>
              <a:t/>
            </a:r>
            <a:endParaRPr/>
          </a:p>
          <a:p>
            <a:pPr indent="0" lvl="0" marL="0" rtl="0" algn="l">
              <a:spcBef>
                <a:spcPts val="0"/>
              </a:spcBef>
              <a:spcAft>
                <a:spcPts val="0"/>
              </a:spcAft>
              <a:buClr>
                <a:schemeClr val="dk1"/>
              </a:buClr>
              <a:buSzPts val="1100"/>
              <a:buFont typeface="Arial"/>
              <a:buNone/>
            </a:pPr>
            <a:r>
              <a:rPr lang="en"/>
              <a:t>For more information about aptamers: </a:t>
            </a:r>
            <a:r>
              <a:rPr lang="en" u="sng">
                <a:solidFill>
                  <a:schemeClr val="hlink"/>
                </a:solidFill>
                <a:hlinkClick r:id="rId4"/>
              </a:rPr>
              <a:t>https://www.basepairbio.com/what-is-an-aptamer/</a:t>
            </a:r>
            <a:r>
              <a:rPr lang="en"/>
              <a:t> </a:t>
            </a:r>
            <a:endParaRPr/>
          </a:p>
          <a:p>
            <a:pPr indent="0" lvl="0" marL="0" rtl="0" algn="l">
              <a:spcBef>
                <a:spcPts val="0"/>
              </a:spcBef>
              <a:spcAft>
                <a:spcPts val="0"/>
              </a:spcAft>
              <a:buClr>
                <a:schemeClr val="dk1"/>
              </a:buClr>
              <a:buSzPts val="1100"/>
              <a:buFont typeface="Arial"/>
              <a:buNone/>
            </a:pPr>
            <a:r>
              <a:t/>
            </a:r>
            <a:endParaRPr/>
          </a:p>
          <a:p>
            <a:pPr indent="0" lvl="0" marL="0" rtl="0" algn="l">
              <a:spcBef>
                <a:spcPts val="0"/>
              </a:spcBef>
              <a:spcAft>
                <a:spcPts val="0"/>
              </a:spcAft>
              <a:buClr>
                <a:schemeClr val="dk1"/>
              </a:buClr>
              <a:buSzPts val="1100"/>
              <a:buFont typeface="Arial"/>
              <a:buNone/>
            </a:pPr>
            <a:r>
              <a:rPr lang="en"/>
              <a:t>Image source: </a:t>
            </a:r>
            <a:r>
              <a:rPr lang="en" u="sng">
                <a:solidFill>
                  <a:schemeClr val="hlink"/>
                </a:solidFill>
                <a:hlinkClick r:id="rId5"/>
              </a:rPr>
              <a:t>https://www.idtdna.com/pages/education/decoded/article/planning-to-work-with-aptamers</a:t>
            </a:r>
            <a:r>
              <a:rPr lang="en"/>
              <a:t>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06" name="Shape 406"/>
        <p:cNvGrpSpPr/>
        <p:nvPr/>
      </p:nvGrpSpPr>
      <p:grpSpPr>
        <a:xfrm>
          <a:off x="0" y="0"/>
          <a:ext cx="0" cy="0"/>
          <a:chOff x="0" y="0"/>
          <a:chExt cx="0" cy="0"/>
        </a:xfrm>
      </p:grpSpPr>
      <p:sp>
        <p:nvSpPr>
          <p:cNvPr id="407" name="Google Shape;407;g826bf43832_2_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08" name="Google Shape;408;g826bf43832_2_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a:solidFill>
                  <a:schemeClr val="dk1"/>
                </a:solidFill>
              </a:rPr>
              <a:t>SELEX - “Sequential Evolution of Ligands by Exponential Enrichment”</a:t>
            </a:r>
            <a:endParaRPr>
              <a:solidFill>
                <a:schemeClr val="dk1"/>
              </a:solidFill>
            </a:endParaRPr>
          </a:p>
          <a:p>
            <a:pPr indent="-298450" lvl="0" marL="457200" rtl="0" algn="l">
              <a:spcBef>
                <a:spcPts val="0"/>
              </a:spcBef>
              <a:spcAft>
                <a:spcPts val="0"/>
              </a:spcAft>
              <a:buClr>
                <a:schemeClr val="dk1"/>
              </a:buClr>
              <a:buSzPts val="1100"/>
              <a:buChar char="-"/>
            </a:pPr>
            <a:r>
              <a:rPr lang="en">
                <a:solidFill>
                  <a:schemeClr val="dk1"/>
                </a:solidFill>
              </a:rPr>
              <a:t>Some SELEX method derivatives are patented (ie. Multiplex SELEX)</a:t>
            </a:r>
            <a:endParaRPr>
              <a:solidFill>
                <a:schemeClr val="dk1"/>
              </a:solidFill>
            </a:endParaRPr>
          </a:p>
          <a:p>
            <a:pPr indent="-298450" lvl="0" marL="457200" rtl="0" algn="l">
              <a:spcBef>
                <a:spcPts val="0"/>
              </a:spcBef>
              <a:spcAft>
                <a:spcPts val="0"/>
              </a:spcAft>
              <a:buClr>
                <a:schemeClr val="dk1"/>
              </a:buClr>
              <a:buSzPts val="1100"/>
              <a:buChar char="-"/>
            </a:pPr>
            <a:r>
              <a:rPr lang="en">
                <a:solidFill>
                  <a:schemeClr val="dk1"/>
                </a:solidFill>
              </a:rPr>
              <a:t>This is how the right aptamer can be chosen to bind to your desired target </a:t>
            </a:r>
            <a:endParaRPr>
              <a:solidFill>
                <a:schemeClr val="dk1"/>
              </a:solidFill>
            </a:endParaRPr>
          </a:p>
          <a:p>
            <a:pPr indent="-298450" lvl="0" marL="457200" rtl="0" algn="l">
              <a:spcBef>
                <a:spcPts val="0"/>
              </a:spcBef>
              <a:spcAft>
                <a:spcPts val="0"/>
              </a:spcAft>
              <a:buClr>
                <a:schemeClr val="dk1"/>
              </a:buClr>
              <a:buSzPts val="1100"/>
              <a:buChar char="-"/>
            </a:pPr>
            <a:r>
              <a:rPr lang="en">
                <a:solidFill>
                  <a:schemeClr val="dk1"/>
                </a:solidFill>
              </a:rPr>
              <a:t>It’s kind of like column purification of a protein</a:t>
            </a:r>
            <a:endParaRPr>
              <a:solidFill>
                <a:schemeClr val="dk1"/>
              </a:solidFill>
            </a:endParaRPr>
          </a:p>
          <a:p>
            <a:pPr indent="-298450" lvl="1" marL="914400" rtl="0" algn="l">
              <a:spcBef>
                <a:spcPts val="0"/>
              </a:spcBef>
              <a:spcAft>
                <a:spcPts val="0"/>
              </a:spcAft>
              <a:buClr>
                <a:schemeClr val="dk1"/>
              </a:buClr>
              <a:buSzPts val="1100"/>
              <a:buChar char="-"/>
            </a:pPr>
            <a:r>
              <a:rPr lang="en" sz="1200">
                <a:solidFill>
                  <a:srgbClr val="575757"/>
                </a:solidFill>
                <a:highlight>
                  <a:srgbClr val="FFFFFF"/>
                </a:highlight>
              </a:rPr>
              <a:t>non-binding aptamers are discarded and aptamers binding to the proposed target are expanded.</a:t>
            </a:r>
            <a:endParaRPr>
              <a:solidFill>
                <a:schemeClr val="dk1"/>
              </a:solidFill>
            </a:endParaRPr>
          </a:p>
          <a:p>
            <a:pPr indent="0" lvl="0" marL="0" rtl="0" algn="l">
              <a:spcBef>
                <a:spcPts val="0"/>
              </a:spcBef>
              <a:spcAft>
                <a:spcPts val="0"/>
              </a:spcAft>
              <a:buNone/>
            </a:pPr>
            <a:r>
              <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18" name="Shape 418"/>
        <p:cNvGrpSpPr/>
        <p:nvPr/>
      </p:nvGrpSpPr>
      <p:grpSpPr>
        <a:xfrm>
          <a:off x="0" y="0"/>
          <a:ext cx="0" cy="0"/>
          <a:chOff x="0" y="0"/>
          <a:chExt cx="0" cy="0"/>
        </a:xfrm>
      </p:grpSpPr>
      <p:sp>
        <p:nvSpPr>
          <p:cNvPr id="419" name="Google Shape;419;g825efe6780_1_124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20" name="Google Shape;420;g825efe6780_1_124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a:t>Many iGEM teams have used these </a:t>
            </a:r>
            <a:endParaRPr/>
          </a:p>
          <a:p>
            <a:pPr indent="-298450" lvl="0" marL="457200" rtl="0" algn="l">
              <a:spcBef>
                <a:spcPts val="0"/>
              </a:spcBef>
              <a:spcAft>
                <a:spcPts val="0"/>
              </a:spcAft>
              <a:buSzPts val="1100"/>
              <a:buChar char="-"/>
            </a:pPr>
            <a:r>
              <a:rPr lang="en" u="sng">
                <a:solidFill>
                  <a:schemeClr val="hlink"/>
                </a:solidFill>
                <a:hlinkClick r:id="rId2"/>
              </a:rPr>
              <a:t>http://igem-victoria.pbworks.com/w/page/7992064/Bio-Thermometer</a:t>
            </a:r>
            <a:r>
              <a:rPr lang="en"/>
              <a:t> </a:t>
            </a:r>
            <a:endParaRPr/>
          </a:p>
          <a:p>
            <a:pPr indent="-298450" lvl="0" marL="457200" rtl="0" algn="l">
              <a:spcBef>
                <a:spcPts val="0"/>
              </a:spcBef>
              <a:spcAft>
                <a:spcPts val="0"/>
              </a:spcAft>
              <a:buSzPts val="1100"/>
              <a:buChar char="-"/>
            </a:pPr>
            <a:r>
              <a:rPr lang="en" u="sng">
                <a:solidFill>
                  <a:schemeClr val="hlink"/>
                </a:solidFill>
                <a:hlinkClick r:id="rId3"/>
              </a:rPr>
              <a:t>http://2015.igem.org/Team:OUC-China</a:t>
            </a:r>
            <a:r>
              <a:rPr lang="en"/>
              <a:t> </a:t>
            </a:r>
            <a:endParaRPr/>
          </a:p>
          <a:p>
            <a:pPr indent="-298450" lvl="0" marL="457200" rtl="0" algn="l">
              <a:spcBef>
                <a:spcPts val="0"/>
              </a:spcBef>
              <a:spcAft>
                <a:spcPts val="0"/>
              </a:spcAft>
              <a:buSzPts val="1100"/>
              <a:buChar char="-"/>
            </a:pPr>
            <a:r>
              <a:rPr lang="en" u="sng">
                <a:solidFill>
                  <a:schemeClr val="hlink"/>
                </a:solidFill>
                <a:hlinkClick r:id="rId4"/>
              </a:rPr>
              <a:t>http://2015.igem.org/Team:AUC_TURKEY/RNA_Thermometer</a:t>
            </a:r>
            <a:endParaRPr/>
          </a:p>
          <a:p>
            <a:pPr indent="0" lvl="0" marL="457200" rtl="0" algn="l">
              <a:spcBef>
                <a:spcPts val="0"/>
              </a:spcBef>
              <a:spcAft>
                <a:spcPts val="0"/>
              </a:spcAft>
              <a:buNone/>
            </a:pPr>
            <a:r>
              <a:rPr lang="en"/>
              <a:t>(and many more)</a:t>
            </a:r>
            <a:endParaRPr/>
          </a:p>
          <a:p>
            <a:pPr indent="0" lvl="0" marL="457200" rtl="0" algn="l">
              <a:spcBef>
                <a:spcPts val="0"/>
              </a:spcBef>
              <a:spcAft>
                <a:spcPts val="0"/>
              </a:spcAft>
              <a:buNone/>
            </a:pPr>
            <a:r>
              <a:t/>
            </a:r>
            <a:endParaRPr/>
          </a:p>
          <a:p>
            <a:pPr indent="0" lvl="0" marL="0" rtl="0" algn="l">
              <a:spcBef>
                <a:spcPts val="0"/>
              </a:spcBef>
              <a:spcAft>
                <a:spcPts val="0"/>
              </a:spcAft>
              <a:buNone/>
            </a:pPr>
            <a:r>
              <a:rPr lang="en" sz="1150">
                <a:solidFill>
                  <a:srgbClr val="494949"/>
                </a:solidFill>
                <a:highlight>
                  <a:srgbClr val="FFFFFF"/>
                </a:highlight>
                <a:latin typeface="Open Sans"/>
                <a:ea typeface="Open Sans"/>
                <a:cs typeface="Open Sans"/>
                <a:sym typeface="Open Sans"/>
              </a:rPr>
              <a:t> </a:t>
            </a:r>
            <a:r>
              <a:rPr lang="en" sz="1150">
                <a:solidFill>
                  <a:srgbClr val="494949"/>
                </a:solidFill>
                <a:highlight>
                  <a:srgbClr val="FFFFFF"/>
                </a:highlight>
              </a:rPr>
              <a:t>Acts in a gradient fashion: goes through multiple changes to conformation, resulting in changes to translation levels as temperature increases</a:t>
            </a:r>
            <a:endParaRPr sz="1150">
              <a:solidFill>
                <a:srgbClr val="494949"/>
              </a:solidFill>
              <a:highlight>
                <a:srgbClr val="FFFFFF"/>
              </a:highlight>
            </a:endParaRPr>
          </a:p>
          <a:p>
            <a:pPr indent="0" lvl="0" marL="0" rtl="0" algn="l">
              <a:spcBef>
                <a:spcPts val="0"/>
              </a:spcBef>
              <a:spcAft>
                <a:spcPts val="0"/>
              </a:spcAft>
              <a:buNone/>
            </a:pPr>
            <a:r>
              <a:rPr lang="en"/>
              <a:t>(</a:t>
            </a:r>
            <a:r>
              <a:rPr lang="en" u="sng">
                <a:solidFill>
                  <a:schemeClr val="hlink"/>
                </a:solidFill>
                <a:hlinkClick r:id="rId5"/>
              </a:rPr>
              <a:t>http://europepmc.org/article/PMC/2577334</a:t>
            </a:r>
            <a:r>
              <a:rPr lang="en"/>
              <a:t>)</a:t>
            </a:r>
            <a:endParaRPr/>
          </a:p>
          <a:p>
            <a:pPr indent="0" lvl="0" marL="457200" rtl="0" algn="l">
              <a:spcBef>
                <a:spcPts val="0"/>
              </a:spcBef>
              <a:spcAft>
                <a:spcPts val="0"/>
              </a:spcAft>
              <a:buNone/>
            </a:pPr>
            <a:r>
              <a:t/>
            </a:r>
            <a:endParaRPr/>
          </a:p>
          <a:p>
            <a:pPr indent="0" lvl="0" marL="0" rtl="0" algn="l">
              <a:spcBef>
                <a:spcPts val="0"/>
              </a:spcBef>
              <a:spcAft>
                <a:spcPts val="0"/>
              </a:spcAft>
              <a:buClr>
                <a:schemeClr val="dk1"/>
              </a:buClr>
              <a:buSzPts val="1100"/>
              <a:buFont typeface="Arial"/>
              <a:buNone/>
            </a:pPr>
            <a:r>
              <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63" name="Shape 463"/>
        <p:cNvGrpSpPr/>
        <p:nvPr/>
      </p:nvGrpSpPr>
      <p:grpSpPr>
        <a:xfrm>
          <a:off x="0" y="0"/>
          <a:ext cx="0" cy="0"/>
          <a:chOff x="0" y="0"/>
          <a:chExt cx="0" cy="0"/>
        </a:xfrm>
      </p:grpSpPr>
      <p:sp>
        <p:nvSpPr>
          <p:cNvPr id="464" name="Google Shape;464;g825efe6780_1_103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65" name="Google Shape;465;g825efe6780_1_103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298450" lvl="0" marL="457200" rtl="0" algn="l">
              <a:spcBef>
                <a:spcPts val="0"/>
              </a:spcBef>
              <a:spcAft>
                <a:spcPts val="0"/>
              </a:spcAft>
              <a:buSzPts val="1100"/>
              <a:buChar char="-"/>
            </a:pPr>
            <a:r>
              <a:rPr lang="en"/>
              <a:t>His-tagged proteins purified by Ni-NTA column chromatography</a:t>
            </a:r>
            <a:endParaRPr/>
          </a:p>
          <a:p>
            <a:pPr indent="-298450" lvl="0" marL="457200" rtl="0" algn="l">
              <a:spcBef>
                <a:spcPts val="0"/>
              </a:spcBef>
              <a:spcAft>
                <a:spcPts val="0"/>
              </a:spcAft>
              <a:buSzPts val="1100"/>
              <a:buChar char="-"/>
            </a:pPr>
            <a:r>
              <a:rPr lang="en"/>
              <a:t>MBP fusion proteins can be purified by affinity chromatography on cross-linked amylose resin</a:t>
            </a:r>
            <a:endParaRPr/>
          </a:p>
          <a:p>
            <a:pPr indent="-298450" lvl="0" marL="457200" rtl="0" algn="l">
              <a:spcBef>
                <a:spcPts val="0"/>
              </a:spcBef>
              <a:spcAft>
                <a:spcPts val="0"/>
              </a:spcAft>
              <a:buSzPts val="1100"/>
              <a:buChar char="-"/>
            </a:pPr>
            <a:r>
              <a:rPr lang="en"/>
              <a:t>With low levels of calcium present at physiological pH, this 26 amino acid fragment displays a fairly strong affinity (Kd = 10−9 M) for the protein calmodulin (use calmodulin affinity resin)</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Image source: </a:t>
            </a:r>
            <a:r>
              <a:rPr lang="en" u="sng">
                <a:solidFill>
                  <a:schemeClr val="hlink"/>
                </a:solidFill>
                <a:hlinkClick r:id="rId2"/>
              </a:rPr>
              <a:t>https://www.researchgate.net/figure/showing-the-complex-formed-between-the-poly-histidine-tag-and-a-nickel-NTA-support_fig7_221929569</a:t>
            </a:r>
            <a:r>
              <a:rPr lang="en"/>
              <a:t> </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70" name="Shape 470"/>
        <p:cNvGrpSpPr/>
        <p:nvPr/>
      </p:nvGrpSpPr>
      <p:grpSpPr>
        <a:xfrm>
          <a:off x="0" y="0"/>
          <a:ext cx="0" cy="0"/>
          <a:chOff x="0" y="0"/>
          <a:chExt cx="0" cy="0"/>
        </a:xfrm>
      </p:grpSpPr>
      <p:sp>
        <p:nvSpPr>
          <p:cNvPr id="471" name="Google Shape;471;g825efe6780_1_108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72" name="Google Shape;472;g825efe6780_1_108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a:t>Image 1 source: </a:t>
            </a:r>
            <a:r>
              <a:rPr lang="en" u="sng">
                <a:solidFill>
                  <a:schemeClr val="hlink"/>
                </a:solidFill>
                <a:hlinkClick r:id="rId2"/>
              </a:rPr>
              <a:t>https://en.wikipedia.org/wiki/Biotin</a:t>
            </a:r>
            <a:endParaRPr/>
          </a:p>
          <a:p>
            <a:pPr indent="0" lvl="0" marL="0" rtl="0" algn="l">
              <a:spcBef>
                <a:spcPts val="0"/>
              </a:spcBef>
              <a:spcAft>
                <a:spcPts val="0"/>
              </a:spcAft>
              <a:buClr>
                <a:schemeClr val="dk1"/>
              </a:buClr>
              <a:buSzPts val="1100"/>
              <a:buFont typeface="Arial"/>
              <a:buNone/>
            </a:pPr>
            <a:r>
              <a:rPr lang="en"/>
              <a:t>Image 2 source: </a:t>
            </a:r>
            <a:r>
              <a:rPr lang="en" u="sng">
                <a:solidFill>
                  <a:schemeClr val="hlink"/>
                </a:solidFill>
                <a:hlinkClick r:id="rId3"/>
              </a:rPr>
              <a:t>https://en.wikipedia.org/wiki/Streptavidin</a:t>
            </a:r>
            <a:r>
              <a:rPr lang="en"/>
              <a:t> </a:t>
            </a:r>
            <a:endParaRPr/>
          </a:p>
          <a:p>
            <a:pPr indent="0" lvl="0" marL="0" rtl="0" algn="l">
              <a:spcBef>
                <a:spcPts val="0"/>
              </a:spcBef>
              <a:spcAft>
                <a:spcPts val="0"/>
              </a:spcAft>
              <a:buClr>
                <a:schemeClr val="dk1"/>
              </a:buClr>
              <a:buSzPts val="1100"/>
              <a:buFont typeface="Arial"/>
              <a:buNone/>
            </a:pPr>
            <a:r>
              <a:t/>
            </a:r>
            <a:endParaRPr/>
          </a:p>
          <a:p>
            <a:pPr indent="0" lvl="0" marL="0" rtl="0" algn="l">
              <a:spcBef>
                <a:spcPts val="0"/>
              </a:spcBef>
              <a:spcAft>
                <a:spcPts val="0"/>
              </a:spcAft>
              <a:buClr>
                <a:schemeClr val="dk1"/>
              </a:buClr>
              <a:buSzPts val="1100"/>
              <a:buFont typeface="Arial"/>
              <a:buNone/>
            </a:pPr>
            <a:r>
              <a:t/>
            </a: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78" name="Shape 478"/>
        <p:cNvGrpSpPr/>
        <p:nvPr/>
      </p:nvGrpSpPr>
      <p:grpSpPr>
        <a:xfrm>
          <a:off x="0" y="0"/>
          <a:ext cx="0" cy="0"/>
          <a:chOff x="0" y="0"/>
          <a:chExt cx="0" cy="0"/>
        </a:xfrm>
      </p:grpSpPr>
      <p:sp>
        <p:nvSpPr>
          <p:cNvPr id="479" name="Google Shape;479;g825efe6780_1_114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80" name="Google Shape;480;g825efe6780_1_114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t/>
            </a:r>
            <a:endParaRPr/>
          </a:p>
          <a:p>
            <a:pPr indent="0" lvl="0" marL="0" rtl="0" algn="l">
              <a:spcBef>
                <a:spcPts val="0"/>
              </a:spcBef>
              <a:spcAft>
                <a:spcPts val="0"/>
              </a:spcAft>
              <a:buClr>
                <a:schemeClr val="dk1"/>
              </a:buClr>
              <a:buSzPts val="1100"/>
              <a:buFont typeface="Arial"/>
              <a:buNone/>
            </a:pPr>
            <a:r>
              <a:t/>
            </a:r>
            <a:endParaRPr/>
          </a:p>
          <a:p>
            <a:pPr indent="0" lvl="0" marL="0" rtl="0" algn="l">
              <a:spcBef>
                <a:spcPts val="0"/>
              </a:spcBef>
              <a:spcAft>
                <a:spcPts val="0"/>
              </a:spcAft>
              <a:buClr>
                <a:schemeClr val="dk1"/>
              </a:buClr>
              <a:buSzPts val="1100"/>
              <a:buFont typeface="Arial"/>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6" name="Shape 56"/>
        <p:cNvGrpSpPr/>
        <p:nvPr/>
      </p:nvGrpSpPr>
      <p:grpSpPr>
        <a:xfrm>
          <a:off x="0" y="0"/>
          <a:ext cx="0" cy="0"/>
          <a:chOff x="0" y="0"/>
          <a:chExt cx="0" cy="0"/>
        </a:xfrm>
      </p:grpSpPr>
      <p:sp>
        <p:nvSpPr>
          <p:cNvPr id="57" name="Google Shape;57;g8254f38dd6_0_5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8" name="Google Shape;58;g8254f38dd6_0_5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85" name="Shape 485"/>
        <p:cNvGrpSpPr/>
        <p:nvPr/>
      </p:nvGrpSpPr>
      <p:grpSpPr>
        <a:xfrm>
          <a:off x="0" y="0"/>
          <a:ext cx="0" cy="0"/>
          <a:chOff x="0" y="0"/>
          <a:chExt cx="0" cy="0"/>
        </a:xfrm>
      </p:grpSpPr>
      <p:sp>
        <p:nvSpPr>
          <p:cNvPr id="486" name="Google Shape;486;g825efe6780_1_98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87" name="Google Shape;487;g825efe6780_1_98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Epitope is the part of the antigen recognized by the antibody. Can use epitope tagging to bind to protein, when specific antibody that binds to that protein isn’t available. </a:t>
            </a: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92" name="Shape 492"/>
        <p:cNvGrpSpPr/>
        <p:nvPr/>
      </p:nvGrpSpPr>
      <p:grpSpPr>
        <a:xfrm>
          <a:off x="0" y="0"/>
          <a:ext cx="0" cy="0"/>
          <a:chOff x="0" y="0"/>
          <a:chExt cx="0" cy="0"/>
        </a:xfrm>
      </p:grpSpPr>
      <p:sp>
        <p:nvSpPr>
          <p:cNvPr id="493" name="Google Shape;493;g825efe6780_1_80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94" name="Google Shape;494;g825efe6780_1_80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97" name="Shape 497"/>
        <p:cNvGrpSpPr/>
        <p:nvPr/>
      </p:nvGrpSpPr>
      <p:grpSpPr>
        <a:xfrm>
          <a:off x="0" y="0"/>
          <a:ext cx="0" cy="0"/>
          <a:chOff x="0" y="0"/>
          <a:chExt cx="0" cy="0"/>
        </a:xfrm>
      </p:grpSpPr>
      <p:sp>
        <p:nvSpPr>
          <p:cNvPr id="498" name="Google Shape;498;g825efe6780_1_80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99" name="Google Shape;499;g825efe6780_1_80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2" name="Shape 502"/>
        <p:cNvGrpSpPr/>
        <p:nvPr/>
      </p:nvGrpSpPr>
      <p:grpSpPr>
        <a:xfrm>
          <a:off x="0" y="0"/>
          <a:ext cx="0" cy="0"/>
          <a:chOff x="0" y="0"/>
          <a:chExt cx="0" cy="0"/>
        </a:xfrm>
      </p:grpSpPr>
      <p:sp>
        <p:nvSpPr>
          <p:cNvPr id="503" name="Google Shape;503;g825efe6780_1_119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04" name="Google Shape;504;g825efe6780_1_119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Need secondary antibody for visualization</a:t>
            </a: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8" name="Shape 508"/>
        <p:cNvGrpSpPr/>
        <p:nvPr/>
      </p:nvGrpSpPr>
      <p:grpSpPr>
        <a:xfrm>
          <a:off x="0" y="0"/>
          <a:ext cx="0" cy="0"/>
          <a:chOff x="0" y="0"/>
          <a:chExt cx="0" cy="0"/>
        </a:xfrm>
      </p:grpSpPr>
      <p:sp>
        <p:nvSpPr>
          <p:cNvPr id="509" name="Google Shape;509;g825efe6780_1_120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10" name="Google Shape;510;g825efe6780_1_120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16" name="Shape 516"/>
        <p:cNvGrpSpPr/>
        <p:nvPr/>
      </p:nvGrpSpPr>
      <p:grpSpPr>
        <a:xfrm>
          <a:off x="0" y="0"/>
          <a:ext cx="0" cy="0"/>
          <a:chOff x="0" y="0"/>
          <a:chExt cx="0" cy="0"/>
        </a:xfrm>
      </p:grpSpPr>
      <p:sp>
        <p:nvSpPr>
          <p:cNvPr id="517" name="Google Shape;517;g825efe6780_11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18" name="Google Shape;518;g825efe6780_11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https://precisionbiosystems.com/wp-content/uploads/2019/08/wiley-troubleshooting-graphic1.jpg</a:t>
            </a:r>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23" name="Shape 523"/>
        <p:cNvGrpSpPr/>
        <p:nvPr/>
      </p:nvGrpSpPr>
      <p:grpSpPr>
        <a:xfrm>
          <a:off x="0" y="0"/>
          <a:ext cx="0" cy="0"/>
          <a:chOff x="0" y="0"/>
          <a:chExt cx="0" cy="0"/>
        </a:xfrm>
      </p:grpSpPr>
      <p:sp>
        <p:nvSpPr>
          <p:cNvPr id="524" name="Google Shape;524;g82621d7255_0_5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25" name="Google Shape;525;g82621d7255_0_5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What kind of controls do you need when doing these experiments?</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How could you do western blot for protein that had his tag?</a:t>
            </a:r>
            <a:endParaRPr/>
          </a:p>
          <a:p>
            <a:pPr indent="-298450" lvl="0" marL="457200" rtl="0" algn="l">
              <a:spcBef>
                <a:spcPts val="0"/>
              </a:spcBef>
              <a:spcAft>
                <a:spcPts val="0"/>
              </a:spcAft>
              <a:buSzPts val="1100"/>
              <a:buChar char="-"/>
            </a:pPr>
            <a:r>
              <a:rPr lang="en"/>
              <a:t>Could use anti-HIS-tag antibody (mouse) --primary</a:t>
            </a:r>
            <a:endParaRPr/>
          </a:p>
          <a:p>
            <a:pPr indent="-298450" lvl="0" marL="457200" rtl="0" algn="l">
              <a:spcBef>
                <a:spcPts val="0"/>
              </a:spcBef>
              <a:spcAft>
                <a:spcPts val="0"/>
              </a:spcAft>
              <a:buSzPts val="1100"/>
              <a:buChar char="-"/>
            </a:pPr>
            <a:r>
              <a:rPr lang="en"/>
              <a:t>Anti-mouse antibody --secondary</a:t>
            </a:r>
            <a:endParaRPr/>
          </a:p>
          <a:p>
            <a:pPr indent="0" lvl="0" marL="0" rtl="0" algn="l">
              <a:spcBef>
                <a:spcPts val="0"/>
              </a:spcBef>
              <a:spcAft>
                <a:spcPts val="0"/>
              </a:spcAft>
              <a:buNone/>
            </a:pPr>
            <a:r>
              <a:t/>
            </a:r>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34" name="Shape 534"/>
        <p:cNvGrpSpPr/>
        <p:nvPr/>
      </p:nvGrpSpPr>
      <p:grpSpPr>
        <a:xfrm>
          <a:off x="0" y="0"/>
          <a:ext cx="0" cy="0"/>
          <a:chOff x="0" y="0"/>
          <a:chExt cx="0" cy="0"/>
        </a:xfrm>
      </p:grpSpPr>
      <p:sp>
        <p:nvSpPr>
          <p:cNvPr id="535" name="Google Shape;535;g825efe6780_1_120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36" name="Google Shape;536;g825efe6780_1_120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cDNA = complementary DNA </a:t>
            </a:r>
            <a:endParaRPr/>
          </a:p>
          <a:p>
            <a:pPr indent="0" lvl="0" marL="0" rtl="0" algn="l">
              <a:spcBef>
                <a:spcPts val="0"/>
              </a:spcBef>
              <a:spcAft>
                <a:spcPts val="0"/>
              </a:spcAft>
              <a:buNone/>
            </a:pPr>
            <a:r>
              <a:rPr lang="en"/>
              <a:t>More info: </a:t>
            </a:r>
            <a:r>
              <a:rPr lang="en" u="sng">
                <a:solidFill>
                  <a:schemeClr val="hlink"/>
                </a:solidFill>
                <a:hlinkClick r:id="rId2"/>
              </a:rPr>
              <a:t>https://www.enzolifesciences.com/science-center/technotes/2017/march/what-are-the-differences-between-pcr-rt-pcr-qpcr-and-rt-qpcr?/</a:t>
            </a:r>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41" name="Shape 541"/>
        <p:cNvGrpSpPr/>
        <p:nvPr/>
      </p:nvGrpSpPr>
      <p:grpSpPr>
        <a:xfrm>
          <a:off x="0" y="0"/>
          <a:ext cx="0" cy="0"/>
          <a:chOff x="0" y="0"/>
          <a:chExt cx="0" cy="0"/>
        </a:xfrm>
      </p:grpSpPr>
      <p:sp>
        <p:nvSpPr>
          <p:cNvPr id="542" name="Google Shape;542;g825efe6780_1_121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43" name="Google Shape;543;g825efe6780_1_121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48" name="Shape 548"/>
        <p:cNvGrpSpPr/>
        <p:nvPr/>
      </p:nvGrpSpPr>
      <p:grpSpPr>
        <a:xfrm>
          <a:off x="0" y="0"/>
          <a:ext cx="0" cy="0"/>
          <a:chOff x="0" y="0"/>
          <a:chExt cx="0" cy="0"/>
        </a:xfrm>
      </p:grpSpPr>
      <p:sp>
        <p:nvSpPr>
          <p:cNvPr id="549" name="Google Shape;549;g825efe6780_1_85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50" name="Google Shape;550;g825efe6780_1_85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2" name="Shape 62"/>
        <p:cNvGrpSpPr/>
        <p:nvPr/>
      </p:nvGrpSpPr>
      <p:grpSpPr>
        <a:xfrm>
          <a:off x="0" y="0"/>
          <a:ext cx="0" cy="0"/>
          <a:chOff x="0" y="0"/>
          <a:chExt cx="0" cy="0"/>
        </a:xfrm>
      </p:grpSpPr>
      <p:sp>
        <p:nvSpPr>
          <p:cNvPr id="63" name="Google Shape;63;g8254f38dd6_0_10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4" name="Google Shape;64;g8254f38dd6_0_10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53" name="Shape 553"/>
        <p:cNvGrpSpPr/>
        <p:nvPr/>
      </p:nvGrpSpPr>
      <p:grpSpPr>
        <a:xfrm>
          <a:off x="0" y="0"/>
          <a:ext cx="0" cy="0"/>
          <a:chOff x="0" y="0"/>
          <a:chExt cx="0" cy="0"/>
        </a:xfrm>
      </p:grpSpPr>
      <p:sp>
        <p:nvSpPr>
          <p:cNvPr id="554" name="Google Shape;554;g825efe6780_11_2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55" name="Google Shape;555;g825efe6780_11_2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59" name="Shape 559"/>
        <p:cNvGrpSpPr/>
        <p:nvPr/>
      </p:nvGrpSpPr>
      <p:grpSpPr>
        <a:xfrm>
          <a:off x="0" y="0"/>
          <a:ext cx="0" cy="0"/>
          <a:chOff x="0" y="0"/>
          <a:chExt cx="0" cy="0"/>
        </a:xfrm>
      </p:grpSpPr>
      <p:sp>
        <p:nvSpPr>
          <p:cNvPr id="560" name="Google Shape;560;g82669c4d6f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61" name="Google Shape;561;g82669c4d6f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u="sng">
                <a:solidFill>
                  <a:schemeClr val="hlink"/>
                </a:solidFill>
                <a:hlinkClick r:id="rId2"/>
              </a:rPr>
              <a:t>https://upload.wikimedia.org/wikipedia/commons/9/90/Mass_Spectrometer.jpg</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It will give you peaks like this from which you may determine the chemical composition. </a:t>
            </a:r>
            <a:r>
              <a:rPr lang="en" u="sng">
                <a:solidFill>
                  <a:schemeClr val="hlink"/>
                </a:solidFill>
                <a:hlinkClick r:id="rId3"/>
              </a:rPr>
              <a:t>https://www2.chemistry.msu.edu/faculty/reusch/VirtTxtJml/Spectrpy/Images/2etmeam1.gif</a:t>
            </a:r>
            <a:endParaRPr/>
          </a:p>
          <a:p>
            <a:pPr indent="0" lvl="0" marL="0" rtl="0" algn="l">
              <a:spcBef>
                <a:spcPts val="0"/>
              </a:spcBef>
              <a:spcAft>
                <a:spcPts val="0"/>
              </a:spcAft>
              <a:buNone/>
            </a:pPr>
            <a:r>
              <a:t/>
            </a:r>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66" name="Shape 566"/>
        <p:cNvGrpSpPr/>
        <p:nvPr/>
      </p:nvGrpSpPr>
      <p:grpSpPr>
        <a:xfrm>
          <a:off x="0" y="0"/>
          <a:ext cx="0" cy="0"/>
          <a:chOff x="0" y="0"/>
          <a:chExt cx="0" cy="0"/>
        </a:xfrm>
      </p:grpSpPr>
      <p:sp>
        <p:nvSpPr>
          <p:cNvPr id="567" name="Google Shape;567;g82669c4d6f_0_1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68" name="Google Shape;568;g82669c4d6f_0_1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u="sng">
                <a:solidFill>
                  <a:schemeClr val="hlink"/>
                </a:solidFill>
                <a:hlinkClick r:id="rId2"/>
              </a:rPr>
              <a:t>https://www.slideshare.net/micheldumontier/mass-spectrometry-protein-identification-strategies</a:t>
            </a:r>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71" name="Shape 571"/>
        <p:cNvGrpSpPr/>
        <p:nvPr/>
      </p:nvGrpSpPr>
      <p:grpSpPr>
        <a:xfrm>
          <a:off x="0" y="0"/>
          <a:ext cx="0" cy="0"/>
          <a:chOff x="0" y="0"/>
          <a:chExt cx="0" cy="0"/>
        </a:xfrm>
      </p:grpSpPr>
      <p:sp>
        <p:nvSpPr>
          <p:cNvPr id="572" name="Google Shape;572;g825efe6780_1_123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73" name="Google Shape;573;g825efe6780_1_123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78" name="Shape 578"/>
        <p:cNvGrpSpPr/>
        <p:nvPr/>
      </p:nvGrpSpPr>
      <p:grpSpPr>
        <a:xfrm>
          <a:off x="0" y="0"/>
          <a:ext cx="0" cy="0"/>
          <a:chOff x="0" y="0"/>
          <a:chExt cx="0" cy="0"/>
        </a:xfrm>
      </p:grpSpPr>
      <p:sp>
        <p:nvSpPr>
          <p:cNvPr id="579" name="Google Shape;579;g825efe6780_11_1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80" name="Google Shape;580;g825efe6780_11_1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Watch </a:t>
            </a:r>
            <a:r>
              <a:rPr lang="en" u="sng">
                <a:solidFill>
                  <a:schemeClr val="hlink"/>
                </a:solidFill>
                <a:hlinkClick r:id="rId2"/>
              </a:rPr>
              <a:t>https://www.youtube.com/watch?v=_2gO7MbaOkA</a:t>
            </a:r>
            <a:r>
              <a:rPr lang="en"/>
              <a:t> if you’re interested in learning more about how bradford assay works</a:t>
            </a:r>
            <a:endParaRPr/>
          </a:p>
          <a:p>
            <a:pPr indent="0" lvl="0" marL="0" rtl="0" algn="l">
              <a:spcBef>
                <a:spcPts val="0"/>
              </a:spcBef>
              <a:spcAft>
                <a:spcPts val="0"/>
              </a:spcAft>
              <a:buNone/>
            </a:pPr>
            <a:r>
              <a:t/>
            </a:r>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08" name="Shape 608"/>
        <p:cNvGrpSpPr/>
        <p:nvPr/>
      </p:nvGrpSpPr>
      <p:grpSpPr>
        <a:xfrm>
          <a:off x="0" y="0"/>
          <a:ext cx="0" cy="0"/>
          <a:chOff x="0" y="0"/>
          <a:chExt cx="0" cy="0"/>
        </a:xfrm>
      </p:grpSpPr>
      <p:sp>
        <p:nvSpPr>
          <p:cNvPr id="609" name="Google Shape;609;g82669c4d6f_0_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10" name="Google Shape;610;g82669c4d6f_0_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14" name="Shape 614"/>
        <p:cNvGrpSpPr/>
        <p:nvPr/>
      </p:nvGrpSpPr>
      <p:grpSpPr>
        <a:xfrm>
          <a:off x="0" y="0"/>
          <a:ext cx="0" cy="0"/>
          <a:chOff x="0" y="0"/>
          <a:chExt cx="0" cy="0"/>
        </a:xfrm>
      </p:grpSpPr>
      <p:sp>
        <p:nvSpPr>
          <p:cNvPr id="615" name="Google Shape;615;g825efe6780_1_122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16" name="Google Shape;616;g825efe6780_1_122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u="sng">
                <a:solidFill>
                  <a:schemeClr val="hlink"/>
                </a:solidFill>
                <a:hlinkClick r:id="rId2"/>
              </a:rPr>
              <a:t>https://www.waters.com/waters/en_US/How-Does-High-Performance-Liquid-Chromatography-Work%3F/nav.htm?cid=10049055&amp;locale=en_US</a:t>
            </a:r>
            <a:r>
              <a:rPr lang="en"/>
              <a:t> HPLC</a:t>
            </a:r>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20" name="Shape 620"/>
        <p:cNvGrpSpPr/>
        <p:nvPr/>
      </p:nvGrpSpPr>
      <p:grpSpPr>
        <a:xfrm>
          <a:off x="0" y="0"/>
          <a:ext cx="0" cy="0"/>
          <a:chOff x="0" y="0"/>
          <a:chExt cx="0" cy="0"/>
        </a:xfrm>
      </p:grpSpPr>
      <p:sp>
        <p:nvSpPr>
          <p:cNvPr id="621" name="Google Shape;621;g82669c4d6f_0_2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22" name="Google Shape;622;g82669c4d6f_0_2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26" name="Shape 626"/>
        <p:cNvGrpSpPr/>
        <p:nvPr/>
      </p:nvGrpSpPr>
      <p:grpSpPr>
        <a:xfrm>
          <a:off x="0" y="0"/>
          <a:ext cx="0" cy="0"/>
          <a:chOff x="0" y="0"/>
          <a:chExt cx="0" cy="0"/>
        </a:xfrm>
      </p:grpSpPr>
      <p:sp>
        <p:nvSpPr>
          <p:cNvPr id="627" name="Google Shape;627;g82669c4d6f_0_3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28" name="Google Shape;628;g82669c4d6f_0_3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u="sng">
                <a:solidFill>
                  <a:schemeClr val="hlink"/>
                </a:solidFill>
                <a:hlinkClick r:id="rId2"/>
              </a:rPr>
              <a:t>https://www.youtube.com/watch?v=ZN7euA1fS4Y</a:t>
            </a:r>
            <a:r>
              <a:rPr lang="en"/>
              <a:t> for more information on HPLC.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rPr lang="en" u="sng">
                <a:solidFill>
                  <a:schemeClr val="hlink"/>
                </a:solidFill>
                <a:hlinkClick r:id="rId3"/>
              </a:rPr>
              <a:t>https://www.waters.com/webassets/cms/category/media/other_images/primer_e_lcsystem.jpg</a:t>
            </a:r>
            <a:r>
              <a:rPr lang="en"/>
              <a:t> </a:t>
            </a:r>
            <a:endParaRPr/>
          </a:p>
        </p:txBody>
      </p:sp>
    </p:spTree>
  </p:cSld>
  <p:clrMapOvr>
    <a:masterClrMapping/>
  </p:clrMapOvr>
</p:notes>
</file>

<file path=ppt/notesSlides/notesSlide3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32" name="Shape 632"/>
        <p:cNvGrpSpPr/>
        <p:nvPr/>
      </p:nvGrpSpPr>
      <p:grpSpPr>
        <a:xfrm>
          <a:off x="0" y="0"/>
          <a:ext cx="0" cy="0"/>
          <a:chOff x="0" y="0"/>
          <a:chExt cx="0" cy="0"/>
        </a:xfrm>
      </p:grpSpPr>
      <p:sp>
        <p:nvSpPr>
          <p:cNvPr id="633" name="Google Shape;633;g825efe6780_1_122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34" name="Google Shape;634;g825efe6780_1_122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u="sng">
                <a:solidFill>
                  <a:schemeClr val="hlink"/>
                </a:solidFill>
                <a:hlinkClick r:id="rId2"/>
              </a:rPr>
              <a:t>https://www.youtube.com/watch?v=EQXPJ7eeesQ</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8" name="Shape 68"/>
        <p:cNvGrpSpPr/>
        <p:nvPr/>
      </p:nvGrpSpPr>
      <p:grpSpPr>
        <a:xfrm>
          <a:off x="0" y="0"/>
          <a:ext cx="0" cy="0"/>
          <a:chOff x="0" y="0"/>
          <a:chExt cx="0" cy="0"/>
        </a:xfrm>
      </p:grpSpPr>
      <p:sp>
        <p:nvSpPr>
          <p:cNvPr id="69" name="Google Shape;69;g8254f38dd6_0_15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0" name="Google Shape;70;g8254f38dd6_0_15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38" name="Shape 638"/>
        <p:cNvGrpSpPr/>
        <p:nvPr/>
      </p:nvGrpSpPr>
      <p:grpSpPr>
        <a:xfrm>
          <a:off x="0" y="0"/>
          <a:ext cx="0" cy="0"/>
          <a:chOff x="0" y="0"/>
          <a:chExt cx="0" cy="0"/>
        </a:xfrm>
      </p:grpSpPr>
      <p:sp>
        <p:nvSpPr>
          <p:cNvPr id="639" name="Google Shape;639;g82669c4d6f_0_4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40" name="Google Shape;640;g82669c4d6f_0_4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u="sng">
                <a:solidFill>
                  <a:schemeClr val="hlink"/>
                </a:solidFill>
                <a:hlinkClick r:id="rId2"/>
              </a:rPr>
              <a:t>https://youtu.be/EQXPJ7eeesQ?t=203</a:t>
            </a:r>
            <a:r>
              <a:rPr lang="en"/>
              <a:t> watch for more info on flow cytometry! Really cool. </a:t>
            </a:r>
            <a:endParaRPr/>
          </a:p>
        </p:txBody>
      </p:sp>
    </p:spTree>
  </p:cSld>
  <p:clrMapOvr>
    <a:masterClrMapping/>
  </p:clrMapOvr>
</p:notes>
</file>

<file path=ppt/notesSlides/notesSlide4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45" name="Shape 645"/>
        <p:cNvGrpSpPr/>
        <p:nvPr/>
      </p:nvGrpSpPr>
      <p:grpSpPr>
        <a:xfrm>
          <a:off x="0" y="0"/>
          <a:ext cx="0" cy="0"/>
          <a:chOff x="0" y="0"/>
          <a:chExt cx="0" cy="0"/>
        </a:xfrm>
      </p:grpSpPr>
      <p:sp>
        <p:nvSpPr>
          <p:cNvPr id="646" name="Google Shape;646;g825efe6780_1_123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47" name="Google Shape;647;g825efe6780_1_123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51" name="Shape 651"/>
        <p:cNvGrpSpPr/>
        <p:nvPr/>
      </p:nvGrpSpPr>
      <p:grpSpPr>
        <a:xfrm>
          <a:off x="0" y="0"/>
          <a:ext cx="0" cy="0"/>
          <a:chOff x="0" y="0"/>
          <a:chExt cx="0" cy="0"/>
        </a:xfrm>
      </p:grpSpPr>
      <p:sp>
        <p:nvSpPr>
          <p:cNvPr id="652" name="Google Shape;652;g825efe6780_1_137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53" name="Google Shape;653;g825efe6780_1_137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57" name="Shape 657"/>
        <p:cNvGrpSpPr/>
        <p:nvPr/>
      </p:nvGrpSpPr>
      <p:grpSpPr>
        <a:xfrm>
          <a:off x="0" y="0"/>
          <a:ext cx="0" cy="0"/>
          <a:chOff x="0" y="0"/>
          <a:chExt cx="0" cy="0"/>
        </a:xfrm>
      </p:grpSpPr>
      <p:sp>
        <p:nvSpPr>
          <p:cNvPr id="658" name="Google Shape;658;g825efe6780_1_137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59" name="Google Shape;659;g825efe6780_1_137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3" name="Shape 73"/>
        <p:cNvGrpSpPr/>
        <p:nvPr/>
      </p:nvGrpSpPr>
      <p:grpSpPr>
        <a:xfrm>
          <a:off x="0" y="0"/>
          <a:ext cx="0" cy="0"/>
          <a:chOff x="0" y="0"/>
          <a:chExt cx="0" cy="0"/>
        </a:xfrm>
      </p:grpSpPr>
      <p:sp>
        <p:nvSpPr>
          <p:cNvPr id="74" name="Google Shape;74;g825efe6780_1_136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5" name="Google Shape;75;g825efe6780_1_136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8" name="Shape 78"/>
        <p:cNvGrpSpPr/>
        <p:nvPr/>
      </p:nvGrpSpPr>
      <p:grpSpPr>
        <a:xfrm>
          <a:off x="0" y="0"/>
          <a:ext cx="0" cy="0"/>
          <a:chOff x="0" y="0"/>
          <a:chExt cx="0" cy="0"/>
        </a:xfrm>
      </p:grpSpPr>
      <p:sp>
        <p:nvSpPr>
          <p:cNvPr id="79" name="Google Shape;79;g8254f38dd6_0_20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0" name="Google Shape;80;g8254f38dd6_0_20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7" name="Shape 127"/>
        <p:cNvGrpSpPr/>
        <p:nvPr/>
      </p:nvGrpSpPr>
      <p:grpSpPr>
        <a:xfrm>
          <a:off x="0" y="0"/>
          <a:ext cx="0" cy="0"/>
          <a:chOff x="0" y="0"/>
          <a:chExt cx="0" cy="0"/>
        </a:xfrm>
      </p:grpSpPr>
      <p:sp>
        <p:nvSpPr>
          <p:cNvPr id="128" name="Google Shape;128;g825efe6780_1_3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29" name="Google Shape;129;g825efe6780_1_3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298450" lvl="0" marL="457200" rtl="0" algn="l">
              <a:spcBef>
                <a:spcPts val="0"/>
              </a:spcBef>
              <a:spcAft>
                <a:spcPts val="0"/>
              </a:spcAft>
              <a:buSzPts val="1100"/>
              <a:buAutoNum type="arabicPeriod"/>
            </a:pPr>
            <a:r>
              <a:rPr lang="en"/>
              <a:t>The miRNA gene is transcribed by RNA Poly→ it has two complementary regions </a:t>
            </a:r>
            <a:endParaRPr/>
          </a:p>
          <a:p>
            <a:pPr indent="-298450" lvl="0" marL="457200" rtl="0" algn="l">
              <a:spcBef>
                <a:spcPts val="0"/>
              </a:spcBef>
              <a:spcAft>
                <a:spcPts val="0"/>
              </a:spcAft>
              <a:buSzPts val="1100"/>
              <a:buAutoNum type="arabicPeriod"/>
            </a:pPr>
            <a:r>
              <a:rPr lang="en"/>
              <a:t>The pri-miRNA structure is form (a hairpin structure) </a:t>
            </a:r>
            <a:endParaRPr/>
          </a:p>
          <a:p>
            <a:pPr indent="-298450" lvl="0" marL="457200" rtl="0" algn="l">
              <a:spcBef>
                <a:spcPts val="0"/>
              </a:spcBef>
              <a:spcAft>
                <a:spcPts val="0"/>
              </a:spcAft>
              <a:buSzPts val="1100"/>
              <a:buAutoNum type="arabicPeriod"/>
            </a:pPr>
            <a:r>
              <a:rPr lang="en"/>
              <a:t>It’s chopped by Dicer/Drosha (depending on the organsim) to remove the hairpin and make dsRNA (the pre-miRNA), which gets transported out of the nucleus </a:t>
            </a:r>
            <a:endParaRPr/>
          </a:p>
          <a:p>
            <a:pPr indent="-298450" lvl="0" marL="457200" rtl="0" algn="l">
              <a:spcBef>
                <a:spcPts val="0"/>
              </a:spcBef>
              <a:spcAft>
                <a:spcPts val="0"/>
              </a:spcAft>
              <a:buSzPts val="1100"/>
              <a:buAutoNum type="arabicPeriod"/>
            </a:pPr>
            <a:r>
              <a:rPr lang="en"/>
              <a:t>Argonaute proteins associate with the pre-miRNA to make it ssRNA forming the RISC complex </a:t>
            </a:r>
            <a:endParaRPr/>
          </a:p>
          <a:p>
            <a:pPr indent="-298450" lvl="0" marL="457200" rtl="0" algn="l">
              <a:spcBef>
                <a:spcPts val="0"/>
              </a:spcBef>
              <a:spcAft>
                <a:spcPts val="0"/>
              </a:spcAft>
              <a:buSzPts val="1100"/>
              <a:buAutoNum type="arabicPeriod"/>
            </a:pPr>
            <a:r>
              <a:rPr lang="en"/>
              <a:t>RISC complex binds an an mRNA </a:t>
            </a:r>
            <a:endParaRPr/>
          </a:p>
          <a:p>
            <a:pPr indent="-298450" lvl="0" marL="457200" rtl="0" algn="l">
              <a:spcBef>
                <a:spcPts val="0"/>
              </a:spcBef>
              <a:spcAft>
                <a:spcPts val="0"/>
              </a:spcAft>
              <a:buSzPts val="1100"/>
              <a:buAutoNum type="arabicPeriod"/>
            </a:pPr>
            <a:r>
              <a:rPr lang="en"/>
              <a:t>Blocks translation and can lead to digestion of the mRNA </a:t>
            </a:r>
            <a:endParaRPr/>
          </a:p>
          <a:p>
            <a:pPr indent="-298450" lvl="0" marL="457200" rtl="0" algn="l">
              <a:spcBef>
                <a:spcPts val="0"/>
              </a:spcBef>
              <a:spcAft>
                <a:spcPts val="0"/>
              </a:spcAft>
              <a:buSzPts val="1100"/>
              <a:buAutoNum type="arabicPeriod"/>
            </a:pPr>
            <a:r>
              <a:rPr lang="en"/>
              <a:t>Fragmented pieces of mRNA can go on to form more RISC complexes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0" name="Shape 270"/>
        <p:cNvGrpSpPr/>
        <p:nvPr/>
      </p:nvGrpSpPr>
      <p:grpSpPr>
        <a:xfrm>
          <a:off x="0" y="0"/>
          <a:ext cx="0" cy="0"/>
          <a:chOff x="0" y="0"/>
          <a:chExt cx="0" cy="0"/>
        </a:xfrm>
      </p:grpSpPr>
      <p:sp>
        <p:nvSpPr>
          <p:cNvPr id="271" name="Google Shape;271;g825efe6780_1_19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72" name="Google Shape;272;g825efe6780_1_19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298450" lvl="0" marL="457200" rtl="0" algn="l">
              <a:spcBef>
                <a:spcPts val="0"/>
              </a:spcBef>
              <a:spcAft>
                <a:spcPts val="0"/>
              </a:spcAft>
              <a:buSzPts val="1100"/>
              <a:buAutoNum type="arabicPeriod"/>
            </a:pPr>
            <a:r>
              <a:rPr lang="en"/>
              <a:t>Foreign dsRNA enters the cell </a:t>
            </a:r>
            <a:endParaRPr/>
          </a:p>
          <a:p>
            <a:pPr indent="-298450" lvl="0" marL="457200" rtl="0" algn="l">
              <a:spcBef>
                <a:spcPts val="0"/>
              </a:spcBef>
              <a:spcAft>
                <a:spcPts val="0"/>
              </a:spcAft>
              <a:buSzPts val="1100"/>
              <a:buAutoNum type="arabicPeriod"/>
            </a:pPr>
            <a:r>
              <a:rPr lang="en"/>
              <a:t>It associates with argonaute proteins to make it ssRNA and form the RISC complex </a:t>
            </a:r>
            <a:endParaRPr/>
          </a:p>
          <a:p>
            <a:pPr indent="-298450" lvl="0" marL="457200" rtl="0" algn="l">
              <a:spcBef>
                <a:spcPts val="0"/>
              </a:spcBef>
              <a:spcAft>
                <a:spcPts val="0"/>
              </a:spcAft>
              <a:buSzPts val="1100"/>
              <a:buAutoNum type="arabicPeriod"/>
            </a:pPr>
            <a:r>
              <a:rPr lang="en"/>
              <a:t>RISC complex binds to an mRNA </a:t>
            </a:r>
            <a:endParaRPr/>
          </a:p>
          <a:p>
            <a:pPr indent="-298450" lvl="0" marL="457200" rtl="0" algn="l">
              <a:spcBef>
                <a:spcPts val="0"/>
              </a:spcBef>
              <a:spcAft>
                <a:spcPts val="0"/>
              </a:spcAft>
              <a:buClr>
                <a:schemeClr val="dk1"/>
              </a:buClr>
              <a:buSzPts val="1100"/>
              <a:buAutoNum type="arabicPeriod"/>
            </a:pPr>
            <a:r>
              <a:rPr lang="en">
                <a:solidFill>
                  <a:schemeClr val="dk1"/>
                </a:solidFill>
              </a:rPr>
              <a:t>Blocks translation and can lead to digestion of the mRNA </a:t>
            </a:r>
            <a:endParaRPr>
              <a:solidFill>
                <a:schemeClr val="dk1"/>
              </a:solidFill>
            </a:endParaRPr>
          </a:p>
          <a:p>
            <a:pPr indent="-298450" lvl="0" marL="457200" rtl="0" algn="l">
              <a:spcBef>
                <a:spcPts val="0"/>
              </a:spcBef>
              <a:spcAft>
                <a:spcPts val="0"/>
              </a:spcAft>
              <a:buClr>
                <a:schemeClr val="dk1"/>
              </a:buClr>
              <a:buSzPts val="1100"/>
              <a:buAutoNum type="arabicPeriod"/>
            </a:pPr>
            <a:r>
              <a:rPr lang="en">
                <a:solidFill>
                  <a:schemeClr val="dk1"/>
                </a:solidFill>
              </a:rPr>
              <a:t>Fragmented pieces of mRNA can go on to form more RISC complexes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54" name="Shape 354"/>
        <p:cNvGrpSpPr/>
        <p:nvPr/>
      </p:nvGrpSpPr>
      <p:grpSpPr>
        <a:xfrm>
          <a:off x="0" y="0"/>
          <a:ext cx="0" cy="0"/>
          <a:chOff x="0" y="0"/>
          <a:chExt cx="0" cy="0"/>
        </a:xfrm>
      </p:grpSpPr>
      <p:sp>
        <p:nvSpPr>
          <p:cNvPr id="355" name="Google Shape;355;g825efe6780_1_68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56" name="Google Shape;356;g825efe6780_1_68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How may you actually use this system in lab?</a:t>
            </a:r>
            <a:endParaRPr/>
          </a:p>
          <a:p>
            <a:pPr indent="0" lvl="0" marL="0" rtl="0" algn="l">
              <a:spcBef>
                <a:spcPts val="0"/>
              </a:spcBef>
              <a:spcAft>
                <a:spcPts val="0"/>
              </a:spcAft>
              <a:buNone/>
            </a:pPr>
            <a:r>
              <a:rPr lang="en"/>
              <a:t>How can you determine if this system actually works if there’s no phenotypic change?</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lnSpc>
                <a:spcPct val="115000"/>
              </a:lnSpc>
              <a:spcBef>
                <a:spcPts val="0"/>
              </a:spcBef>
              <a:spcAft>
                <a:spcPts val="0"/>
              </a:spcAft>
              <a:buClr>
                <a:schemeClr val="dk1"/>
              </a:buClr>
              <a:buSzPts val="1100"/>
              <a:buFont typeface="Arial"/>
              <a:buNone/>
            </a:pPr>
            <a:r>
              <a:rPr lang="en" sz="1200">
                <a:solidFill>
                  <a:schemeClr val="dk1"/>
                </a:solidFill>
                <a:latin typeface="Josefin Sans"/>
                <a:ea typeface="Josefin Sans"/>
                <a:cs typeface="Josefin Sans"/>
                <a:sym typeface="Josefin Sans"/>
              </a:rPr>
              <a:t>Why is this useful?</a:t>
            </a:r>
            <a:endParaRPr sz="1200">
              <a:solidFill>
                <a:schemeClr val="dk1"/>
              </a:solidFill>
              <a:latin typeface="Josefin Sans"/>
              <a:ea typeface="Josefin Sans"/>
              <a:cs typeface="Josefin Sans"/>
              <a:sym typeface="Josefin Sans"/>
            </a:endParaRPr>
          </a:p>
          <a:p>
            <a:pPr indent="-304800" lvl="0" marL="457200" rtl="0" algn="l">
              <a:lnSpc>
                <a:spcPct val="115000"/>
              </a:lnSpc>
              <a:spcBef>
                <a:spcPts val="1000"/>
              </a:spcBef>
              <a:spcAft>
                <a:spcPts val="0"/>
              </a:spcAft>
              <a:buClr>
                <a:schemeClr val="dk1"/>
              </a:buClr>
              <a:buSzPts val="1200"/>
              <a:buFont typeface="Josefin Sans"/>
              <a:buChar char="●"/>
            </a:pPr>
            <a:r>
              <a:rPr lang="en" sz="1200">
                <a:solidFill>
                  <a:schemeClr val="dk1"/>
                </a:solidFill>
                <a:latin typeface="Josefin Sans"/>
                <a:ea typeface="Josefin Sans"/>
                <a:cs typeface="Josefin Sans"/>
                <a:sym typeface="Josefin Sans"/>
              </a:rPr>
              <a:t>Can design and introduce siRNAs in order to silence a specific target</a:t>
            </a:r>
            <a:endParaRPr sz="1200">
              <a:solidFill>
                <a:schemeClr val="dk1"/>
              </a:solidFill>
              <a:latin typeface="Josefin Sans"/>
              <a:ea typeface="Josefin Sans"/>
              <a:cs typeface="Josefin Sans"/>
              <a:sym typeface="Josefin Sans"/>
            </a:endParaRPr>
          </a:p>
          <a:p>
            <a:pPr indent="-304800" lvl="1" marL="914400" rtl="0" algn="l">
              <a:lnSpc>
                <a:spcPct val="115000"/>
              </a:lnSpc>
              <a:spcBef>
                <a:spcPts val="0"/>
              </a:spcBef>
              <a:spcAft>
                <a:spcPts val="0"/>
              </a:spcAft>
              <a:buClr>
                <a:schemeClr val="dk1"/>
              </a:buClr>
              <a:buSzPts val="1200"/>
              <a:buFont typeface="Josefin Sans"/>
              <a:buChar char="○"/>
            </a:pPr>
            <a:r>
              <a:rPr lang="en" sz="1200">
                <a:solidFill>
                  <a:schemeClr val="dk1"/>
                </a:solidFill>
                <a:latin typeface="Josefin Sans"/>
                <a:ea typeface="Josefin Sans"/>
                <a:cs typeface="Josefin Sans"/>
                <a:sym typeface="Josefin Sans"/>
              </a:rPr>
              <a:t>Introduce dsRNA molecules</a:t>
            </a:r>
            <a:endParaRPr sz="1200">
              <a:solidFill>
                <a:schemeClr val="dk1"/>
              </a:solidFill>
              <a:latin typeface="Josefin Sans"/>
              <a:ea typeface="Josefin Sans"/>
              <a:cs typeface="Josefin Sans"/>
              <a:sym typeface="Josefin Sans"/>
            </a:endParaRPr>
          </a:p>
          <a:p>
            <a:pPr indent="-304800" lvl="1" marL="914400" rtl="0" algn="l">
              <a:lnSpc>
                <a:spcPct val="115000"/>
              </a:lnSpc>
              <a:spcBef>
                <a:spcPts val="0"/>
              </a:spcBef>
              <a:spcAft>
                <a:spcPts val="0"/>
              </a:spcAft>
              <a:buClr>
                <a:schemeClr val="dk1"/>
              </a:buClr>
              <a:buSzPts val="1200"/>
              <a:buFont typeface="Josefin Sans"/>
              <a:buChar char="○"/>
            </a:pPr>
            <a:r>
              <a:rPr lang="en" sz="1200">
                <a:solidFill>
                  <a:schemeClr val="dk1"/>
                </a:solidFill>
                <a:latin typeface="Josefin Sans"/>
                <a:ea typeface="Josefin Sans"/>
                <a:cs typeface="Josefin Sans"/>
                <a:sym typeface="Josefin Sans"/>
              </a:rPr>
              <a:t>Introduce antisense DNA </a:t>
            </a:r>
            <a:br>
              <a:rPr lang="en" sz="1200">
                <a:solidFill>
                  <a:schemeClr val="dk1"/>
                </a:solidFill>
                <a:latin typeface="Josefin Sans"/>
                <a:ea typeface="Josefin Sans"/>
                <a:cs typeface="Josefin Sans"/>
                <a:sym typeface="Josefin Sans"/>
              </a:rPr>
            </a:br>
            <a:r>
              <a:rPr lang="en" sz="1200">
                <a:solidFill>
                  <a:schemeClr val="dk1"/>
                </a:solidFill>
                <a:latin typeface="Josefin Sans"/>
                <a:ea typeface="Josefin Sans"/>
                <a:cs typeface="Josefin Sans"/>
                <a:sym typeface="Josefin Sans"/>
              </a:rPr>
              <a:t>sequence specific to target</a:t>
            </a:r>
            <a:endParaRPr sz="1200">
              <a:solidFill>
                <a:schemeClr val="dk1"/>
              </a:solidFill>
              <a:latin typeface="Josefin Sans"/>
              <a:ea typeface="Josefin Sans"/>
              <a:cs typeface="Josefin Sans"/>
              <a:sym typeface="Josefin Sans"/>
            </a:endParaRPr>
          </a:p>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no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311700" y="3152225"/>
            <a:ext cx="8520600" cy="1300800"/>
          </a:xfrm>
          <a:prstGeom prst="rect">
            <a:avLst/>
          </a:prstGeom>
        </p:spPr>
        <p:txBody>
          <a:bodyPr anchorCtr="0" anchor="t" bIns="91425" lIns="91425" spcFirstLastPara="1" rIns="91425" wrap="square" tIns="91425">
            <a:noAutofit/>
          </a:bodyPr>
          <a:lstStyle>
            <a:lvl1pPr indent="-342900" lvl="0" marL="457200" algn="ctr">
              <a:spcBef>
                <a:spcPts val="0"/>
              </a:spcBef>
              <a:spcAft>
                <a:spcPts val="0"/>
              </a:spcAft>
              <a:buSzPts val="1800"/>
              <a:buChar char="●"/>
              <a:defRPr/>
            </a:lvl1pPr>
            <a:lvl2pPr indent="-317500" lvl="1" marL="914400" algn="ctr">
              <a:spcBef>
                <a:spcPts val="1600"/>
              </a:spcBef>
              <a:spcAft>
                <a:spcPts val="0"/>
              </a:spcAft>
              <a:buSzPts val="1400"/>
              <a:buChar char="○"/>
              <a:defRPr/>
            </a:lvl2pPr>
            <a:lvl3pPr indent="-317500" lvl="2" marL="1371600" algn="ctr">
              <a:spcBef>
                <a:spcPts val="1600"/>
              </a:spcBef>
              <a:spcAft>
                <a:spcPts val="0"/>
              </a:spcAft>
              <a:buSzPts val="1400"/>
              <a:buChar char="■"/>
              <a:defRPr/>
            </a:lvl3pPr>
            <a:lvl4pPr indent="-317500" lvl="3" marL="1828800" algn="ctr">
              <a:spcBef>
                <a:spcPts val="1600"/>
              </a:spcBef>
              <a:spcAft>
                <a:spcPts val="0"/>
              </a:spcAft>
              <a:buSzPts val="1400"/>
              <a:buChar char="●"/>
              <a:defRPr/>
            </a:lvl4pPr>
            <a:lvl5pPr indent="-317500" lvl="4" marL="2286000" algn="ctr">
              <a:spcBef>
                <a:spcPts val="1600"/>
              </a:spcBef>
              <a:spcAft>
                <a:spcPts val="0"/>
              </a:spcAft>
              <a:buSzPts val="1400"/>
              <a:buChar char="○"/>
              <a:defRPr/>
            </a:lvl5pPr>
            <a:lvl6pPr indent="-317500" lvl="5" marL="2743200" algn="ctr">
              <a:spcBef>
                <a:spcPts val="1600"/>
              </a:spcBef>
              <a:spcAft>
                <a:spcPts val="0"/>
              </a:spcAft>
              <a:buSzPts val="1400"/>
              <a:buChar char="■"/>
              <a:defRPr/>
            </a:lvl6pPr>
            <a:lvl7pPr indent="-317500" lvl="6" marL="3200400" algn="ctr">
              <a:spcBef>
                <a:spcPts val="1600"/>
              </a:spcBef>
              <a:spcAft>
                <a:spcPts val="0"/>
              </a:spcAft>
              <a:buSzPts val="1400"/>
              <a:buChar char="●"/>
              <a:defRPr/>
            </a:lvl7pPr>
            <a:lvl8pPr indent="-317500" lvl="7" marL="3657600" algn="ctr">
              <a:spcBef>
                <a:spcPts val="1600"/>
              </a:spcBef>
              <a:spcAft>
                <a:spcPts val="0"/>
              </a:spcAft>
              <a:buSzPts val="1400"/>
              <a:buChar char="○"/>
              <a:defRPr/>
            </a:lvl8pPr>
            <a:lvl9pPr indent="-317500" lvl="8" marL="4114800" algn="ctr">
              <a:spcBef>
                <a:spcPts val="1600"/>
              </a:spcBef>
              <a:spcAft>
                <a:spcPts val="1600"/>
              </a:spcAft>
              <a:buSzPts val="1400"/>
              <a:buChar char="■"/>
              <a:defRPr/>
            </a:lvl9pPr>
          </a:lstStyle>
          <a:p/>
        </p:txBody>
      </p:sp>
      <p:sp>
        <p:nvSpPr>
          <p:cNvPr id="47" name="Google Shape;47;p11"/>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p:spPr>
        <p:txBody>
          <a:bodyPr anchorCtr="0" anchor="ctr" bIns="91425" lIns="91425" spcFirstLastPara="1" rIns="91425" wrap="square" tIns="91425">
            <a:no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19" name="Google Shape;19;p4"/>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311700" y="1152475"/>
            <a:ext cx="3999900" cy="3416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3" name="Google Shape;23;p5"/>
          <p:cNvSpPr txBox="1"/>
          <p:nvPr>
            <p:ph idx="2" type="body"/>
          </p:nvPr>
        </p:nvSpPr>
        <p:spPr>
          <a:xfrm>
            <a:off x="4832400" y="1152475"/>
            <a:ext cx="3999900" cy="3416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4" name="Google Shape;24;p5"/>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555600"/>
            <a:ext cx="2808000" cy="755700"/>
          </a:xfrm>
          <a:prstGeom prst="rect">
            <a:avLst/>
          </a:prstGeom>
        </p:spPr>
        <p:txBody>
          <a:bodyPr anchorCtr="0" anchor="b" bIns="91425" lIns="91425" spcFirstLastPara="1" rIns="91425" wrap="square" tIns="91425">
            <a:no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311700" y="1389600"/>
            <a:ext cx="2808000" cy="31794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sz="12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31" name="Google Shape;31;p7"/>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450150"/>
            <a:ext cx="6367800" cy="4090800"/>
          </a:xfrm>
          <a:prstGeom prst="rect">
            <a:avLst/>
          </a:prstGeom>
        </p:spPr>
        <p:txBody>
          <a:bodyPr anchorCtr="0" anchor="ctr" bIns="91425" lIns="91425" spcFirstLastPara="1" rIns="91425" wrap="square" tIns="91425">
            <a:no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65500" y="1233175"/>
            <a:ext cx="4045200" cy="1482300"/>
          </a:xfrm>
          <a:prstGeom prst="rect">
            <a:avLst/>
          </a:prstGeom>
        </p:spPr>
        <p:txBody>
          <a:bodyPr anchorCtr="0" anchor="b" bIns="91425" lIns="91425" spcFirstLastPara="1" rIns="91425" wrap="square" tIns="91425">
            <a:no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65500" y="2803075"/>
            <a:ext cx="4045200" cy="12351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939500" y="724075"/>
            <a:ext cx="3837000" cy="3695100"/>
          </a:xfrm>
          <a:prstGeom prst="rect">
            <a:avLst/>
          </a:prstGeom>
        </p:spPr>
        <p:txBody>
          <a:bodyPr anchorCtr="0" anchor="ctr"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40" name="Google Shape;40;p9"/>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4230575"/>
            <a:ext cx="5998800" cy="605100"/>
          </a:xfrm>
          <a:prstGeom prst="rect">
            <a:avLst/>
          </a:prstGeom>
        </p:spPr>
        <p:txBody>
          <a:bodyPr anchorCtr="0" anchor="ctr" bIns="91425" lIns="91425" spcFirstLastPara="1" rIns="91425" wrap="square" tIns="91425">
            <a:no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1600"/>
              </a:spcBef>
              <a:spcAft>
                <a:spcPts val="0"/>
              </a:spcAft>
              <a:buClr>
                <a:schemeClr val="dk2"/>
              </a:buClr>
              <a:buSzPts val="1400"/>
              <a:buChar char="○"/>
              <a:defRPr>
                <a:solidFill>
                  <a:schemeClr val="dk2"/>
                </a:solidFill>
              </a:defRPr>
            </a:lvl2pPr>
            <a:lvl3pPr indent="-317500" lvl="2" marL="1371600">
              <a:lnSpc>
                <a:spcPct val="115000"/>
              </a:lnSpc>
              <a:spcBef>
                <a:spcPts val="1600"/>
              </a:spcBef>
              <a:spcAft>
                <a:spcPts val="0"/>
              </a:spcAft>
              <a:buClr>
                <a:schemeClr val="dk2"/>
              </a:buClr>
              <a:buSzPts val="1400"/>
              <a:buChar char="■"/>
              <a:defRPr>
                <a:solidFill>
                  <a:schemeClr val="dk2"/>
                </a:solidFill>
              </a:defRPr>
            </a:lvl3pPr>
            <a:lvl4pPr indent="-317500" lvl="3" marL="1828800">
              <a:lnSpc>
                <a:spcPct val="115000"/>
              </a:lnSpc>
              <a:spcBef>
                <a:spcPts val="1600"/>
              </a:spcBef>
              <a:spcAft>
                <a:spcPts val="0"/>
              </a:spcAft>
              <a:buClr>
                <a:schemeClr val="dk2"/>
              </a:buClr>
              <a:buSzPts val="1400"/>
              <a:buChar char="●"/>
              <a:defRPr>
                <a:solidFill>
                  <a:schemeClr val="dk2"/>
                </a:solidFill>
              </a:defRPr>
            </a:lvl4pPr>
            <a:lvl5pPr indent="-317500" lvl="4" marL="2286000">
              <a:lnSpc>
                <a:spcPct val="115000"/>
              </a:lnSpc>
              <a:spcBef>
                <a:spcPts val="1600"/>
              </a:spcBef>
              <a:spcAft>
                <a:spcPts val="0"/>
              </a:spcAft>
              <a:buClr>
                <a:schemeClr val="dk2"/>
              </a:buClr>
              <a:buSzPts val="1400"/>
              <a:buChar char="○"/>
              <a:defRPr>
                <a:solidFill>
                  <a:schemeClr val="dk2"/>
                </a:solidFill>
              </a:defRPr>
            </a:lvl5pPr>
            <a:lvl6pPr indent="-317500" lvl="5" marL="2743200">
              <a:lnSpc>
                <a:spcPct val="115000"/>
              </a:lnSpc>
              <a:spcBef>
                <a:spcPts val="1600"/>
              </a:spcBef>
              <a:spcAft>
                <a:spcPts val="0"/>
              </a:spcAft>
              <a:buClr>
                <a:schemeClr val="dk2"/>
              </a:buClr>
              <a:buSzPts val="1400"/>
              <a:buChar char="■"/>
              <a:defRPr>
                <a:solidFill>
                  <a:schemeClr val="dk2"/>
                </a:solidFill>
              </a:defRPr>
            </a:lvl6pPr>
            <a:lvl7pPr indent="-317500" lvl="6" marL="3200400">
              <a:lnSpc>
                <a:spcPct val="115000"/>
              </a:lnSpc>
              <a:spcBef>
                <a:spcPts val="1600"/>
              </a:spcBef>
              <a:spcAft>
                <a:spcPts val="0"/>
              </a:spcAft>
              <a:buClr>
                <a:schemeClr val="dk2"/>
              </a:buClr>
              <a:buSzPts val="1400"/>
              <a:buChar char="●"/>
              <a:defRPr>
                <a:solidFill>
                  <a:schemeClr val="dk2"/>
                </a:solidFill>
              </a:defRPr>
            </a:lvl7pPr>
            <a:lvl8pPr indent="-317500" lvl="7" marL="3657600">
              <a:lnSpc>
                <a:spcPct val="115000"/>
              </a:lnSpc>
              <a:spcBef>
                <a:spcPts val="1600"/>
              </a:spcBef>
              <a:spcAft>
                <a:spcPts val="0"/>
              </a:spcAft>
              <a:buClr>
                <a:schemeClr val="dk2"/>
              </a:buClr>
              <a:buSzPts val="1400"/>
              <a:buChar char="○"/>
              <a:defRPr>
                <a:solidFill>
                  <a:schemeClr val="dk2"/>
                </a:solidFill>
              </a:defRPr>
            </a:lvl8pPr>
            <a:lvl9pPr indent="-317500" lvl="8" marL="4114800">
              <a:lnSpc>
                <a:spcPct val="115000"/>
              </a:lnSpc>
              <a:spcBef>
                <a:spcPts val="1600"/>
              </a:spcBef>
              <a:spcAft>
                <a:spcPts val="160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3.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xml"/><Relationship Id="rId3" Type="http://schemas.openxmlformats.org/officeDocument/2006/relationships/hyperlink" Target="http://www.youtube.com/watch?v=t5jroSCBBwk" TargetMode="External"/><Relationship Id="rId4" Type="http://schemas.openxmlformats.org/officeDocument/2006/relationships/image" Target="../media/image2.jp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xml"/><Relationship Id="rId3" Type="http://schemas.openxmlformats.org/officeDocument/2006/relationships/image" Target="../media/image5.jpg"/><Relationship Id="rId4" Type="http://schemas.openxmlformats.org/officeDocument/2006/relationships/image" Target="../media/image4.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2.xml"/><Relationship Id="rId3" Type="http://schemas.openxmlformats.org/officeDocument/2006/relationships/image" Target="../media/image5.jpg"/><Relationship Id="rId4" Type="http://schemas.openxmlformats.org/officeDocument/2006/relationships/image" Target="../media/image4.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5.xml"/><Relationship Id="rId3" Type="http://schemas.openxmlformats.org/officeDocument/2006/relationships/image" Target="../media/image6.png"/><Relationship Id="rId4" Type="http://schemas.openxmlformats.org/officeDocument/2006/relationships/image" Target="../media/image7.png"/><Relationship Id="rId5" Type="http://schemas.openxmlformats.org/officeDocument/2006/relationships/image" Target="../media/image17.png"/><Relationship Id="rId6" Type="http://schemas.openxmlformats.org/officeDocument/2006/relationships/hyperlink" Target="https://www.basepairbio.com/what-is-an-aptamer/" TargetMode="Externa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7.xml"/><Relationship Id="rId3" Type="http://schemas.openxmlformats.org/officeDocument/2006/relationships/image" Target="../media/image1.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8.xml"/><Relationship Id="rId3" Type="http://schemas.openxmlformats.org/officeDocument/2006/relationships/image" Target="../media/image9.png"/><Relationship Id="rId4" Type="http://schemas.openxmlformats.org/officeDocument/2006/relationships/image" Target="../media/image10.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9.xml"/><Relationship Id="rId3" Type="http://schemas.openxmlformats.org/officeDocument/2006/relationships/image" Target="../media/image8.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5.xml"/><Relationship Id="rId3" Type="http://schemas.openxmlformats.org/officeDocument/2006/relationships/image" Target="../media/image18.jp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6.xml"/><Relationship Id="rId3" Type="http://schemas.openxmlformats.org/officeDocument/2006/relationships/image" Target="../media/image12.png"/><Relationship Id="rId4" Type="http://schemas.openxmlformats.org/officeDocument/2006/relationships/image" Target="../media/image14.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0.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1.xml"/><Relationship Id="rId3" Type="http://schemas.openxmlformats.org/officeDocument/2006/relationships/image" Target="../media/image11.jp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2.xml"/><Relationship Id="rId3" Type="http://schemas.openxmlformats.org/officeDocument/2006/relationships/image" Target="../media/image20.pn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3.xml"/><Relationship Id="rId3" Type="http://schemas.openxmlformats.org/officeDocument/2006/relationships/image" Target="../media/image19.jp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4.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5.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6.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7.xml"/><Relationship Id="rId3" Type="http://schemas.openxmlformats.org/officeDocument/2006/relationships/hyperlink" Target="http://www.youtube.com/watch?v=ej2zXOwASVI" TargetMode="External"/><Relationship Id="rId4" Type="http://schemas.openxmlformats.org/officeDocument/2006/relationships/image" Target="../media/image16.jpg"/></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8.xml"/><Relationship Id="rId3" Type="http://schemas.openxmlformats.org/officeDocument/2006/relationships/image" Target="../media/image15.png"/></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9.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0.xml"/><Relationship Id="rId3" Type="http://schemas.openxmlformats.org/officeDocument/2006/relationships/hyperlink" Target="http://www.youtube.com/watch?v=EQXPJ7eeesQ" TargetMode="External"/><Relationship Id="rId4" Type="http://schemas.openxmlformats.org/officeDocument/2006/relationships/image" Target="../media/image13.jpg"/></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3" name="Shape 53"/>
        <p:cNvGrpSpPr/>
        <p:nvPr/>
      </p:nvGrpSpPr>
      <p:grpSpPr>
        <a:xfrm>
          <a:off x="0" y="0"/>
          <a:ext cx="0" cy="0"/>
          <a:chOff x="0" y="0"/>
          <a:chExt cx="0" cy="0"/>
        </a:xfrm>
      </p:grpSpPr>
      <p:pic>
        <p:nvPicPr>
          <p:cNvPr id="54" name="Google Shape;54;p13"/>
          <p:cNvPicPr preferRelativeResize="0"/>
          <p:nvPr/>
        </p:nvPicPr>
        <p:blipFill>
          <a:blip r:embed="rId3">
            <a:alphaModFix/>
          </a:blip>
          <a:stretch>
            <a:fillRect/>
          </a:stretch>
        </p:blipFill>
        <p:spPr>
          <a:xfrm>
            <a:off x="5619749" y="4173275"/>
            <a:ext cx="3261300" cy="808375"/>
          </a:xfrm>
          <a:prstGeom prst="rect">
            <a:avLst/>
          </a:prstGeom>
          <a:noFill/>
          <a:ln>
            <a:noFill/>
          </a:ln>
        </p:spPr>
      </p:pic>
      <p:sp>
        <p:nvSpPr>
          <p:cNvPr id="55" name="Google Shape;55;p13"/>
          <p:cNvSpPr txBox="1"/>
          <p:nvPr/>
        </p:nvSpPr>
        <p:spPr>
          <a:xfrm>
            <a:off x="487500" y="1286075"/>
            <a:ext cx="8169000" cy="24630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4000">
                <a:solidFill>
                  <a:schemeClr val="accent5"/>
                </a:solidFill>
                <a:latin typeface="Josefin Sans"/>
                <a:ea typeface="Josefin Sans"/>
                <a:cs typeface="Josefin Sans"/>
                <a:sym typeface="Josefin Sans"/>
              </a:rPr>
              <a:t>DNA/RNA/Protein Interactions and Protein Characterization</a:t>
            </a:r>
            <a:endParaRPr sz="4000">
              <a:solidFill>
                <a:schemeClr val="accent5"/>
              </a:solidFill>
              <a:latin typeface="Josefin Sans"/>
              <a:ea typeface="Josefin Sans"/>
              <a:cs typeface="Josefin Sans"/>
              <a:sym typeface="Josefin Sans"/>
            </a:endParaRPr>
          </a:p>
          <a:p>
            <a:pPr indent="0" lvl="0" marL="0" rtl="0" algn="ctr">
              <a:spcBef>
                <a:spcPts val="0"/>
              </a:spcBef>
              <a:spcAft>
                <a:spcPts val="0"/>
              </a:spcAft>
              <a:buNone/>
            </a:pPr>
            <a:r>
              <a:t/>
            </a:r>
            <a:endParaRPr>
              <a:solidFill>
                <a:schemeClr val="accent5"/>
              </a:solidFill>
              <a:latin typeface="Josefin Sans"/>
              <a:ea typeface="Josefin Sans"/>
              <a:cs typeface="Josefin Sans"/>
              <a:sym typeface="Josefin Sans"/>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63" name="Shape 363"/>
        <p:cNvGrpSpPr/>
        <p:nvPr/>
      </p:nvGrpSpPr>
      <p:grpSpPr>
        <a:xfrm>
          <a:off x="0" y="0"/>
          <a:ext cx="0" cy="0"/>
          <a:chOff x="0" y="0"/>
          <a:chExt cx="0" cy="0"/>
        </a:xfrm>
      </p:grpSpPr>
      <p:sp>
        <p:nvSpPr>
          <p:cNvPr id="364" name="Google Shape;364;p22"/>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pic>
        <p:nvPicPr>
          <p:cNvPr descr="MicroRNAs are a class of small, non-coding RNA molecules that regulate gene expression and have a big impact on many biological processes. This medical 3D animation shows the biogenesis and function of microRNAs within the cell. The goal of the project was to arouse interest by presenting the topic of gene silencing in a simplified and visually appealing way. It was part of my master`s graduation project where I had the opportunity to combine my two different studies Information Design and Molecular Biology. &#10;&#10;For schools and universities: If you want to embed the video on your site, please write my website http://www.katharinapetsche.com as a credit under the video. Thank you! &#10;&#10;Companies: If you want to use this video commercially, please get in contact: mail@katharinapetsche.com&#10;&#10;CREDITS:&#10;Concept, Design, Animation: Katharina Petsche http://www.katharinapetsche.com&#10;Narrator: Steve Crilley&#10;Music: &quot;Mutations&quot; by Small Collin www.smallcolin.com" id="365" name="Google Shape;365;p22" title="Gene Silencing by microRNAs">
            <a:hlinkClick r:id="rId3"/>
          </p:cNvPr>
          <p:cNvPicPr preferRelativeResize="0"/>
          <p:nvPr/>
        </p:nvPicPr>
        <p:blipFill>
          <a:blip r:embed="rId4">
            <a:alphaModFix/>
          </a:blip>
          <a:stretch>
            <a:fillRect/>
          </a:stretch>
        </p:blipFill>
        <p:spPr>
          <a:xfrm>
            <a:off x="1183875" y="0"/>
            <a:ext cx="6857982" cy="5143500"/>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369" name="Shape 369"/>
        <p:cNvGrpSpPr/>
        <p:nvPr/>
      </p:nvGrpSpPr>
      <p:grpSpPr>
        <a:xfrm>
          <a:off x="0" y="0"/>
          <a:ext cx="0" cy="0"/>
          <a:chOff x="0" y="0"/>
          <a:chExt cx="0" cy="0"/>
        </a:xfrm>
      </p:grpSpPr>
      <p:sp>
        <p:nvSpPr>
          <p:cNvPr id="370" name="Google Shape;370;p23"/>
          <p:cNvSpPr txBox="1"/>
          <p:nvPr/>
        </p:nvSpPr>
        <p:spPr>
          <a:xfrm>
            <a:off x="245525" y="342688"/>
            <a:ext cx="8520600" cy="572700"/>
          </a:xfrm>
          <a:prstGeom prst="rect">
            <a:avLst/>
          </a:prstGeom>
          <a:noFill/>
          <a:ln>
            <a:noFill/>
          </a:ln>
        </p:spPr>
        <p:txBody>
          <a:bodyPr anchorCtr="0" anchor="t" bIns="91425" lIns="91425" spcFirstLastPara="1" rIns="91425" wrap="square" tIns="91425">
            <a:noAutofit/>
          </a:bodyPr>
          <a:lstStyle/>
          <a:p>
            <a:pPr indent="457200" lvl="0" marL="457200" rtl="0" algn="l">
              <a:spcBef>
                <a:spcPts val="0"/>
              </a:spcBef>
              <a:spcAft>
                <a:spcPts val="0"/>
              </a:spcAft>
              <a:buNone/>
            </a:pPr>
            <a:r>
              <a:rPr lang="en" sz="3000">
                <a:solidFill>
                  <a:srgbClr val="7DD1B8"/>
                </a:solidFill>
                <a:latin typeface="Josefin Sans"/>
                <a:ea typeface="Josefin Sans"/>
                <a:cs typeface="Josefin Sans"/>
                <a:sym typeface="Josefin Sans"/>
              </a:rPr>
              <a:t>RNAi</a:t>
            </a:r>
            <a:endParaRPr sz="3000">
              <a:solidFill>
                <a:srgbClr val="7DD1B8"/>
              </a:solidFill>
              <a:latin typeface="Josefin Sans"/>
              <a:ea typeface="Josefin Sans"/>
              <a:cs typeface="Josefin Sans"/>
              <a:sym typeface="Josefin Sans"/>
            </a:endParaRPr>
          </a:p>
        </p:txBody>
      </p:sp>
      <p:sp>
        <p:nvSpPr>
          <p:cNvPr id="371" name="Google Shape;371;p23"/>
          <p:cNvSpPr txBox="1"/>
          <p:nvPr/>
        </p:nvSpPr>
        <p:spPr>
          <a:xfrm>
            <a:off x="311700" y="1210275"/>
            <a:ext cx="5660400" cy="3766500"/>
          </a:xfrm>
          <a:prstGeom prst="rect">
            <a:avLst/>
          </a:prstGeom>
          <a:noFill/>
          <a:ln>
            <a:noFill/>
          </a:ln>
        </p:spPr>
        <p:txBody>
          <a:bodyPr anchorCtr="0" anchor="t" bIns="91425" lIns="91425" spcFirstLastPara="1" rIns="91425" wrap="square" tIns="91425">
            <a:noAutofit/>
          </a:bodyPr>
          <a:lstStyle/>
          <a:p>
            <a:pPr indent="-342900" lvl="0" marL="457200" rtl="0" algn="l">
              <a:lnSpc>
                <a:spcPct val="115000"/>
              </a:lnSpc>
              <a:spcBef>
                <a:spcPts val="0"/>
              </a:spcBef>
              <a:spcAft>
                <a:spcPts val="0"/>
              </a:spcAft>
              <a:buClr>
                <a:schemeClr val="dk1"/>
              </a:buClr>
              <a:buSzPts val="1800"/>
              <a:buFont typeface="Josefin Sans"/>
              <a:buChar char="●"/>
            </a:pPr>
            <a:r>
              <a:rPr lang="en" sz="1800">
                <a:solidFill>
                  <a:schemeClr val="dk1"/>
                </a:solidFill>
                <a:latin typeface="Josefin Sans"/>
                <a:ea typeface="Josefin Sans"/>
                <a:cs typeface="Josefin Sans"/>
                <a:sym typeface="Josefin Sans"/>
              </a:rPr>
              <a:t>Eukaryotic mechanism</a:t>
            </a:r>
            <a:endParaRPr sz="1800">
              <a:solidFill>
                <a:schemeClr val="dk1"/>
              </a:solidFill>
              <a:latin typeface="Josefin Sans"/>
              <a:ea typeface="Josefin Sans"/>
              <a:cs typeface="Josefin Sans"/>
              <a:sym typeface="Josefin Sans"/>
            </a:endParaRPr>
          </a:p>
          <a:p>
            <a:pPr indent="-342900" lvl="0" marL="457200" rtl="0" algn="l">
              <a:lnSpc>
                <a:spcPct val="115000"/>
              </a:lnSpc>
              <a:spcBef>
                <a:spcPts val="1000"/>
              </a:spcBef>
              <a:spcAft>
                <a:spcPts val="0"/>
              </a:spcAft>
              <a:buClr>
                <a:schemeClr val="dk1"/>
              </a:buClr>
              <a:buSzPts val="1800"/>
              <a:buFont typeface="Josefin Sans"/>
              <a:buChar char="●"/>
            </a:pPr>
            <a:r>
              <a:rPr lang="en" sz="1800">
                <a:solidFill>
                  <a:schemeClr val="dk1"/>
                </a:solidFill>
                <a:latin typeface="Josefin Sans"/>
                <a:ea typeface="Josefin Sans"/>
                <a:cs typeface="Josefin Sans"/>
                <a:sym typeface="Josefin Sans"/>
              </a:rPr>
              <a:t>dsRNA is ‘diced’ into siRNAs and miRNAs</a:t>
            </a:r>
            <a:endParaRPr sz="1800">
              <a:solidFill>
                <a:schemeClr val="dk1"/>
              </a:solidFill>
              <a:latin typeface="Josefin Sans"/>
              <a:ea typeface="Josefin Sans"/>
              <a:cs typeface="Josefin Sans"/>
              <a:sym typeface="Josefin Sans"/>
            </a:endParaRPr>
          </a:p>
          <a:p>
            <a:pPr indent="-342900" lvl="0" marL="457200" rtl="0" algn="l">
              <a:lnSpc>
                <a:spcPct val="115000"/>
              </a:lnSpc>
              <a:spcBef>
                <a:spcPts val="1000"/>
              </a:spcBef>
              <a:spcAft>
                <a:spcPts val="0"/>
              </a:spcAft>
              <a:buClr>
                <a:schemeClr val="dk1"/>
              </a:buClr>
              <a:buSzPts val="1800"/>
              <a:buFont typeface="Josefin Sans"/>
              <a:buChar char="●"/>
            </a:pPr>
            <a:r>
              <a:rPr lang="en" sz="1800">
                <a:solidFill>
                  <a:schemeClr val="dk1"/>
                </a:solidFill>
                <a:latin typeface="Josefin Sans"/>
                <a:ea typeface="Josefin Sans"/>
                <a:cs typeface="Josefin Sans"/>
                <a:sym typeface="Josefin Sans"/>
              </a:rPr>
              <a:t>siRNAs and miRNAs bind Argonaute proteins and one strand is removed to form RISC complex</a:t>
            </a:r>
            <a:endParaRPr sz="1800">
              <a:solidFill>
                <a:schemeClr val="dk1"/>
              </a:solidFill>
              <a:latin typeface="Josefin Sans"/>
              <a:ea typeface="Josefin Sans"/>
              <a:cs typeface="Josefin Sans"/>
              <a:sym typeface="Josefin Sans"/>
            </a:endParaRPr>
          </a:p>
          <a:p>
            <a:pPr indent="-342900" lvl="0" marL="457200" rtl="0" algn="l">
              <a:lnSpc>
                <a:spcPct val="115000"/>
              </a:lnSpc>
              <a:spcBef>
                <a:spcPts val="1000"/>
              </a:spcBef>
              <a:spcAft>
                <a:spcPts val="0"/>
              </a:spcAft>
              <a:buClr>
                <a:schemeClr val="dk1"/>
              </a:buClr>
              <a:buSzPts val="1800"/>
              <a:buFont typeface="Josefin Sans"/>
              <a:buChar char="●"/>
            </a:pPr>
            <a:r>
              <a:rPr lang="en" sz="1800">
                <a:solidFill>
                  <a:schemeClr val="dk1"/>
                </a:solidFill>
                <a:latin typeface="Josefin Sans"/>
                <a:ea typeface="Josefin Sans"/>
                <a:cs typeface="Josefin Sans"/>
                <a:sym typeface="Josefin Sans"/>
              </a:rPr>
              <a:t>RISC complex binds mRNAs specifically</a:t>
            </a:r>
            <a:endParaRPr sz="1800">
              <a:solidFill>
                <a:schemeClr val="dk1"/>
              </a:solidFill>
              <a:latin typeface="Josefin Sans"/>
              <a:ea typeface="Josefin Sans"/>
              <a:cs typeface="Josefin Sans"/>
              <a:sym typeface="Josefin Sans"/>
            </a:endParaRPr>
          </a:p>
          <a:p>
            <a:pPr indent="-342900" lvl="1" marL="914400" rtl="0" algn="l">
              <a:lnSpc>
                <a:spcPct val="115000"/>
              </a:lnSpc>
              <a:spcBef>
                <a:spcPts val="1000"/>
              </a:spcBef>
              <a:spcAft>
                <a:spcPts val="0"/>
              </a:spcAft>
              <a:buClr>
                <a:schemeClr val="dk1"/>
              </a:buClr>
              <a:buSzPts val="1800"/>
              <a:buFont typeface="Josefin Sans"/>
              <a:buChar char="○"/>
            </a:pPr>
            <a:r>
              <a:rPr lang="en" sz="1800">
                <a:solidFill>
                  <a:schemeClr val="dk1"/>
                </a:solidFill>
                <a:latin typeface="Josefin Sans"/>
                <a:ea typeface="Josefin Sans"/>
                <a:cs typeface="Josefin Sans"/>
                <a:sym typeface="Josefin Sans"/>
              </a:rPr>
              <a:t>Degradation by cleavage</a:t>
            </a:r>
            <a:endParaRPr sz="1800">
              <a:solidFill>
                <a:schemeClr val="dk1"/>
              </a:solidFill>
              <a:latin typeface="Josefin Sans"/>
              <a:ea typeface="Josefin Sans"/>
              <a:cs typeface="Josefin Sans"/>
              <a:sym typeface="Josefin Sans"/>
            </a:endParaRPr>
          </a:p>
          <a:p>
            <a:pPr indent="-342900" lvl="1" marL="914400" rtl="0" algn="l">
              <a:lnSpc>
                <a:spcPct val="115000"/>
              </a:lnSpc>
              <a:spcBef>
                <a:spcPts val="0"/>
              </a:spcBef>
              <a:spcAft>
                <a:spcPts val="0"/>
              </a:spcAft>
              <a:buClr>
                <a:schemeClr val="dk1"/>
              </a:buClr>
              <a:buSzPts val="1800"/>
              <a:buFont typeface="Josefin Sans"/>
              <a:buChar char="○"/>
            </a:pPr>
            <a:r>
              <a:rPr lang="en" sz="1800">
                <a:solidFill>
                  <a:schemeClr val="dk1"/>
                </a:solidFill>
                <a:latin typeface="Josefin Sans"/>
                <a:ea typeface="Josefin Sans"/>
                <a:cs typeface="Josefin Sans"/>
                <a:sym typeface="Josefin Sans"/>
              </a:rPr>
              <a:t>Translational inhibition </a:t>
            </a:r>
            <a:endParaRPr sz="1800">
              <a:solidFill>
                <a:schemeClr val="dk1"/>
              </a:solidFill>
              <a:latin typeface="Josefin Sans"/>
              <a:ea typeface="Josefin Sans"/>
              <a:cs typeface="Josefin Sans"/>
              <a:sym typeface="Josefin Sans"/>
            </a:endParaRPr>
          </a:p>
          <a:p>
            <a:pPr indent="-342900" lvl="1" marL="914400" rtl="0" algn="l">
              <a:lnSpc>
                <a:spcPct val="115000"/>
              </a:lnSpc>
              <a:spcBef>
                <a:spcPts val="0"/>
              </a:spcBef>
              <a:spcAft>
                <a:spcPts val="0"/>
              </a:spcAft>
              <a:buClr>
                <a:schemeClr val="dk1"/>
              </a:buClr>
              <a:buSzPts val="1800"/>
              <a:buFont typeface="Josefin Sans"/>
              <a:buChar char="○"/>
            </a:pPr>
            <a:r>
              <a:rPr lang="en" sz="1800">
                <a:solidFill>
                  <a:schemeClr val="dk1"/>
                </a:solidFill>
                <a:latin typeface="Josefin Sans"/>
                <a:ea typeface="Josefin Sans"/>
                <a:cs typeface="Josefin Sans"/>
                <a:sym typeface="Josefin Sans"/>
              </a:rPr>
              <a:t>Heterochromatin formation </a:t>
            </a:r>
            <a:endParaRPr sz="1800">
              <a:solidFill>
                <a:schemeClr val="dk1"/>
              </a:solidFill>
              <a:latin typeface="Josefin Sans"/>
              <a:ea typeface="Josefin Sans"/>
              <a:cs typeface="Josefin Sans"/>
              <a:sym typeface="Josefin Sans"/>
            </a:endParaRPr>
          </a:p>
          <a:p>
            <a:pPr indent="-342900" lvl="1" marL="914400" rtl="0" algn="l">
              <a:lnSpc>
                <a:spcPct val="115000"/>
              </a:lnSpc>
              <a:spcBef>
                <a:spcPts val="0"/>
              </a:spcBef>
              <a:spcAft>
                <a:spcPts val="0"/>
              </a:spcAft>
              <a:buClr>
                <a:schemeClr val="dk1"/>
              </a:buClr>
              <a:buSzPts val="1800"/>
              <a:buFont typeface="Josefin Sans"/>
              <a:buChar char="○"/>
            </a:pPr>
            <a:r>
              <a:rPr lang="en" sz="1800">
                <a:solidFill>
                  <a:schemeClr val="dk1"/>
                </a:solidFill>
                <a:latin typeface="Josefin Sans"/>
                <a:ea typeface="Josefin Sans"/>
                <a:cs typeface="Josefin Sans"/>
                <a:sym typeface="Josefin Sans"/>
              </a:rPr>
              <a:t>Amplification of siRNAs </a:t>
            </a:r>
            <a:endParaRPr sz="1800">
              <a:solidFill>
                <a:schemeClr val="dk1"/>
              </a:solidFill>
              <a:latin typeface="Josefin Sans"/>
              <a:ea typeface="Josefin Sans"/>
              <a:cs typeface="Josefin Sans"/>
              <a:sym typeface="Josefin Sans"/>
            </a:endParaRPr>
          </a:p>
        </p:txBody>
      </p:sp>
      <p:pic>
        <p:nvPicPr>
          <p:cNvPr id="372" name="Google Shape;372;p23"/>
          <p:cNvPicPr preferRelativeResize="0"/>
          <p:nvPr/>
        </p:nvPicPr>
        <p:blipFill rotWithShape="1">
          <a:blip r:embed="rId3">
            <a:alphaModFix/>
          </a:blip>
          <a:srcRect b="0" l="0" r="0" t="0"/>
          <a:stretch/>
        </p:blipFill>
        <p:spPr>
          <a:xfrm>
            <a:off x="245526" y="182826"/>
            <a:ext cx="892425" cy="892425"/>
          </a:xfrm>
          <a:prstGeom prst="rect">
            <a:avLst/>
          </a:prstGeom>
          <a:noFill/>
          <a:ln>
            <a:noFill/>
          </a:ln>
        </p:spPr>
      </p:pic>
      <p:pic>
        <p:nvPicPr>
          <p:cNvPr id="373" name="Google Shape;373;p23"/>
          <p:cNvPicPr preferRelativeResize="0"/>
          <p:nvPr/>
        </p:nvPicPr>
        <p:blipFill>
          <a:blip r:embed="rId4">
            <a:alphaModFix/>
          </a:blip>
          <a:stretch>
            <a:fillRect/>
          </a:stretch>
        </p:blipFill>
        <p:spPr>
          <a:xfrm>
            <a:off x="4036300" y="1278400"/>
            <a:ext cx="5107699" cy="3120350"/>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377" name="Shape 377"/>
        <p:cNvGrpSpPr/>
        <p:nvPr/>
      </p:nvGrpSpPr>
      <p:grpSpPr>
        <a:xfrm>
          <a:off x="0" y="0"/>
          <a:ext cx="0" cy="0"/>
          <a:chOff x="0" y="0"/>
          <a:chExt cx="0" cy="0"/>
        </a:xfrm>
      </p:grpSpPr>
      <p:sp>
        <p:nvSpPr>
          <p:cNvPr id="378" name="Google Shape;378;p24"/>
          <p:cNvSpPr txBox="1"/>
          <p:nvPr/>
        </p:nvSpPr>
        <p:spPr>
          <a:xfrm>
            <a:off x="245525" y="342688"/>
            <a:ext cx="8520600" cy="572700"/>
          </a:xfrm>
          <a:prstGeom prst="rect">
            <a:avLst/>
          </a:prstGeom>
          <a:noFill/>
          <a:ln>
            <a:noFill/>
          </a:ln>
        </p:spPr>
        <p:txBody>
          <a:bodyPr anchorCtr="0" anchor="t" bIns="91425" lIns="91425" spcFirstLastPara="1" rIns="91425" wrap="square" tIns="91425">
            <a:noAutofit/>
          </a:bodyPr>
          <a:lstStyle/>
          <a:p>
            <a:pPr indent="457200" lvl="0" marL="457200" rtl="0" algn="l">
              <a:spcBef>
                <a:spcPts val="0"/>
              </a:spcBef>
              <a:spcAft>
                <a:spcPts val="0"/>
              </a:spcAft>
              <a:buNone/>
            </a:pPr>
            <a:r>
              <a:rPr lang="en" sz="3000">
                <a:solidFill>
                  <a:srgbClr val="7DD1B8"/>
                </a:solidFill>
                <a:latin typeface="Josefin Sans"/>
                <a:ea typeface="Josefin Sans"/>
                <a:cs typeface="Josefin Sans"/>
                <a:sym typeface="Josefin Sans"/>
              </a:rPr>
              <a:t>RNAi</a:t>
            </a:r>
            <a:endParaRPr sz="3000">
              <a:solidFill>
                <a:srgbClr val="7DD1B8"/>
              </a:solidFill>
              <a:latin typeface="Josefin Sans"/>
              <a:ea typeface="Josefin Sans"/>
              <a:cs typeface="Josefin Sans"/>
              <a:sym typeface="Josefin Sans"/>
            </a:endParaRPr>
          </a:p>
        </p:txBody>
      </p:sp>
      <p:sp>
        <p:nvSpPr>
          <p:cNvPr id="379" name="Google Shape;379;p24"/>
          <p:cNvSpPr txBox="1"/>
          <p:nvPr/>
        </p:nvSpPr>
        <p:spPr>
          <a:xfrm>
            <a:off x="311700" y="1210275"/>
            <a:ext cx="5660400" cy="3766500"/>
          </a:xfrm>
          <a:prstGeom prst="rect">
            <a:avLst/>
          </a:prstGeom>
          <a:noFill/>
          <a:ln>
            <a:noFill/>
          </a:ln>
        </p:spPr>
        <p:txBody>
          <a:bodyPr anchorCtr="0" anchor="t" bIns="91425" lIns="91425" spcFirstLastPara="1" rIns="91425" wrap="square" tIns="91425">
            <a:noAutofit/>
          </a:bodyPr>
          <a:lstStyle/>
          <a:p>
            <a:pPr indent="0" lvl="0" marL="0" marR="0" rtl="0" algn="l">
              <a:lnSpc>
                <a:spcPct val="115000"/>
              </a:lnSpc>
              <a:spcBef>
                <a:spcPts val="0"/>
              </a:spcBef>
              <a:spcAft>
                <a:spcPts val="0"/>
              </a:spcAft>
              <a:buNone/>
            </a:pPr>
            <a:r>
              <a:rPr lang="en" sz="1800">
                <a:solidFill>
                  <a:schemeClr val="dk1"/>
                </a:solidFill>
                <a:latin typeface="Josefin Sans"/>
                <a:ea typeface="Josefin Sans"/>
                <a:cs typeface="Josefin Sans"/>
                <a:sym typeface="Josefin Sans"/>
              </a:rPr>
              <a:t>Why is this useful?</a:t>
            </a:r>
            <a:endParaRPr sz="1800">
              <a:solidFill>
                <a:schemeClr val="dk1"/>
              </a:solidFill>
              <a:latin typeface="Josefin Sans"/>
              <a:ea typeface="Josefin Sans"/>
              <a:cs typeface="Josefin Sans"/>
              <a:sym typeface="Josefin Sans"/>
            </a:endParaRPr>
          </a:p>
          <a:p>
            <a:pPr indent="-342900" lvl="0" marL="457200" marR="0" rtl="0" algn="l">
              <a:lnSpc>
                <a:spcPct val="115000"/>
              </a:lnSpc>
              <a:spcBef>
                <a:spcPts val="1000"/>
              </a:spcBef>
              <a:spcAft>
                <a:spcPts val="0"/>
              </a:spcAft>
              <a:buClr>
                <a:schemeClr val="dk1"/>
              </a:buClr>
              <a:buSzPts val="1800"/>
              <a:buFont typeface="Josefin Sans"/>
              <a:buChar char="●"/>
            </a:pPr>
            <a:r>
              <a:rPr lang="en" sz="1800">
                <a:solidFill>
                  <a:schemeClr val="dk1"/>
                </a:solidFill>
                <a:latin typeface="Josefin Sans"/>
                <a:ea typeface="Josefin Sans"/>
                <a:cs typeface="Josefin Sans"/>
                <a:sym typeface="Josefin Sans"/>
              </a:rPr>
              <a:t>Can design and introduce siRNAs in order to silence a specific target</a:t>
            </a:r>
            <a:endParaRPr sz="1800">
              <a:solidFill>
                <a:schemeClr val="dk1"/>
              </a:solidFill>
              <a:latin typeface="Josefin Sans"/>
              <a:ea typeface="Josefin Sans"/>
              <a:cs typeface="Josefin Sans"/>
              <a:sym typeface="Josefin Sans"/>
            </a:endParaRPr>
          </a:p>
          <a:p>
            <a:pPr indent="-342900" lvl="1" marL="914400" marR="0" rtl="0" algn="l">
              <a:lnSpc>
                <a:spcPct val="115000"/>
              </a:lnSpc>
              <a:spcBef>
                <a:spcPts val="0"/>
              </a:spcBef>
              <a:spcAft>
                <a:spcPts val="0"/>
              </a:spcAft>
              <a:buClr>
                <a:schemeClr val="dk1"/>
              </a:buClr>
              <a:buSzPts val="1800"/>
              <a:buFont typeface="Josefin Sans"/>
              <a:buChar char="○"/>
            </a:pPr>
            <a:r>
              <a:rPr lang="en" sz="1800">
                <a:solidFill>
                  <a:schemeClr val="dk1"/>
                </a:solidFill>
                <a:latin typeface="Josefin Sans"/>
                <a:ea typeface="Josefin Sans"/>
                <a:cs typeface="Josefin Sans"/>
                <a:sym typeface="Josefin Sans"/>
              </a:rPr>
              <a:t>Introduce dsRNA molecules</a:t>
            </a:r>
            <a:endParaRPr sz="1800">
              <a:solidFill>
                <a:schemeClr val="dk1"/>
              </a:solidFill>
              <a:latin typeface="Josefin Sans"/>
              <a:ea typeface="Josefin Sans"/>
              <a:cs typeface="Josefin Sans"/>
              <a:sym typeface="Josefin Sans"/>
            </a:endParaRPr>
          </a:p>
          <a:p>
            <a:pPr indent="-342900" lvl="1" marL="914400" marR="0" rtl="0" algn="l">
              <a:lnSpc>
                <a:spcPct val="115000"/>
              </a:lnSpc>
              <a:spcBef>
                <a:spcPts val="0"/>
              </a:spcBef>
              <a:spcAft>
                <a:spcPts val="0"/>
              </a:spcAft>
              <a:buClr>
                <a:schemeClr val="dk1"/>
              </a:buClr>
              <a:buSzPts val="1800"/>
              <a:buFont typeface="Josefin Sans"/>
              <a:buChar char="○"/>
            </a:pPr>
            <a:r>
              <a:rPr lang="en" sz="1800">
                <a:solidFill>
                  <a:schemeClr val="dk1"/>
                </a:solidFill>
                <a:latin typeface="Josefin Sans"/>
                <a:ea typeface="Josefin Sans"/>
                <a:cs typeface="Josefin Sans"/>
                <a:sym typeface="Josefin Sans"/>
              </a:rPr>
              <a:t>Introduce antisense DNA </a:t>
            </a:r>
            <a:br>
              <a:rPr lang="en" sz="1800">
                <a:solidFill>
                  <a:schemeClr val="dk1"/>
                </a:solidFill>
                <a:latin typeface="Josefin Sans"/>
                <a:ea typeface="Josefin Sans"/>
                <a:cs typeface="Josefin Sans"/>
                <a:sym typeface="Josefin Sans"/>
              </a:rPr>
            </a:br>
            <a:r>
              <a:rPr lang="en" sz="1800">
                <a:solidFill>
                  <a:schemeClr val="dk1"/>
                </a:solidFill>
                <a:latin typeface="Josefin Sans"/>
                <a:ea typeface="Josefin Sans"/>
                <a:cs typeface="Josefin Sans"/>
                <a:sym typeface="Josefin Sans"/>
              </a:rPr>
              <a:t>sequence specific to target</a:t>
            </a:r>
            <a:endParaRPr sz="1800">
              <a:solidFill>
                <a:schemeClr val="dk1"/>
              </a:solidFill>
              <a:latin typeface="Josefin Sans"/>
              <a:ea typeface="Josefin Sans"/>
              <a:cs typeface="Josefin Sans"/>
              <a:sym typeface="Josefin Sans"/>
            </a:endParaRPr>
          </a:p>
        </p:txBody>
      </p:sp>
      <p:pic>
        <p:nvPicPr>
          <p:cNvPr id="380" name="Google Shape;380;p24"/>
          <p:cNvPicPr preferRelativeResize="0"/>
          <p:nvPr/>
        </p:nvPicPr>
        <p:blipFill rotWithShape="1">
          <a:blip r:embed="rId3">
            <a:alphaModFix/>
          </a:blip>
          <a:srcRect b="0" l="0" r="0" t="0"/>
          <a:stretch/>
        </p:blipFill>
        <p:spPr>
          <a:xfrm>
            <a:off x="245526" y="182826"/>
            <a:ext cx="892425" cy="892425"/>
          </a:xfrm>
          <a:prstGeom prst="rect">
            <a:avLst/>
          </a:prstGeom>
          <a:noFill/>
          <a:ln>
            <a:noFill/>
          </a:ln>
        </p:spPr>
      </p:pic>
      <p:pic>
        <p:nvPicPr>
          <p:cNvPr id="381" name="Google Shape;381;p24"/>
          <p:cNvPicPr preferRelativeResize="0"/>
          <p:nvPr/>
        </p:nvPicPr>
        <p:blipFill>
          <a:blip r:embed="rId4">
            <a:alphaModFix/>
          </a:blip>
          <a:stretch>
            <a:fillRect/>
          </a:stretch>
        </p:blipFill>
        <p:spPr>
          <a:xfrm>
            <a:off x="4036300" y="1278400"/>
            <a:ext cx="5107699" cy="3120350"/>
          </a:xfrm>
          <a:prstGeom prst="rect">
            <a:avLst/>
          </a:prstGeom>
          <a:noFill/>
          <a:ln>
            <a:noFill/>
          </a:ln>
        </p:spPr>
      </p:pic>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999999"/>
        </a:solidFill>
      </p:bgPr>
    </p:bg>
    <p:spTree>
      <p:nvGrpSpPr>
        <p:cNvPr id="385" name="Shape 385"/>
        <p:cNvGrpSpPr/>
        <p:nvPr/>
      </p:nvGrpSpPr>
      <p:grpSpPr>
        <a:xfrm>
          <a:off x="0" y="0"/>
          <a:ext cx="0" cy="0"/>
          <a:chOff x="0" y="0"/>
          <a:chExt cx="0" cy="0"/>
        </a:xfrm>
      </p:grpSpPr>
      <p:sp>
        <p:nvSpPr>
          <p:cNvPr id="386" name="Google Shape;386;p25"/>
          <p:cNvSpPr txBox="1"/>
          <p:nvPr/>
        </p:nvSpPr>
        <p:spPr>
          <a:xfrm>
            <a:off x="311700" y="1757398"/>
            <a:ext cx="8520600" cy="1628700"/>
          </a:xfrm>
          <a:prstGeom prst="rect">
            <a:avLst/>
          </a:prstGeom>
          <a:noFill/>
          <a:ln>
            <a:noFill/>
          </a:ln>
        </p:spPr>
        <p:txBody>
          <a:bodyPr anchorCtr="0" anchor="ctr" bIns="91425" lIns="91425" spcFirstLastPara="1" rIns="91425" wrap="square" tIns="91425">
            <a:noAutofit/>
          </a:bodyPr>
          <a:lstStyle/>
          <a:p>
            <a:pPr indent="0" lvl="0" marL="457200" rtl="0" algn="ctr">
              <a:lnSpc>
                <a:spcPct val="100000"/>
              </a:lnSpc>
              <a:spcBef>
                <a:spcPts val="1000"/>
              </a:spcBef>
              <a:spcAft>
                <a:spcPts val="1000"/>
              </a:spcAft>
              <a:buNone/>
            </a:pPr>
            <a:r>
              <a:rPr lang="en" sz="7200">
                <a:solidFill>
                  <a:srgbClr val="FFFFFF"/>
                </a:solidFill>
                <a:latin typeface="Josefin Sans"/>
                <a:ea typeface="Josefin Sans"/>
                <a:cs typeface="Josefin Sans"/>
                <a:sym typeface="Josefin Sans"/>
              </a:rPr>
              <a:t>Other Interaction Systems</a:t>
            </a:r>
            <a:endParaRPr sz="3000">
              <a:solidFill>
                <a:srgbClr val="FFFFFF"/>
              </a:solidFill>
              <a:latin typeface="Josefin Sans"/>
              <a:ea typeface="Josefin Sans"/>
              <a:cs typeface="Josefin Sans"/>
              <a:sym typeface="Josefin Sans"/>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90" name="Shape 390"/>
        <p:cNvGrpSpPr/>
        <p:nvPr/>
      </p:nvGrpSpPr>
      <p:grpSpPr>
        <a:xfrm>
          <a:off x="0" y="0"/>
          <a:ext cx="0" cy="0"/>
          <a:chOff x="0" y="0"/>
          <a:chExt cx="0" cy="0"/>
        </a:xfrm>
      </p:grpSpPr>
      <p:sp>
        <p:nvSpPr>
          <p:cNvPr id="391" name="Google Shape;391;p26"/>
          <p:cNvSpPr txBox="1"/>
          <p:nvPr/>
        </p:nvSpPr>
        <p:spPr>
          <a:xfrm>
            <a:off x="245525" y="342688"/>
            <a:ext cx="8520600" cy="5727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3000">
                <a:solidFill>
                  <a:srgbClr val="00A1B2"/>
                </a:solidFill>
                <a:latin typeface="Josefin Sans"/>
                <a:ea typeface="Josefin Sans"/>
                <a:cs typeface="Josefin Sans"/>
                <a:sym typeface="Josefin Sans"/>
              </a:rPr>
              <a:t>Aptamers</a:t>
            </a:r>
            <a:endParaRPr sz="3000">
              <a:solidFill>
                <a:srgbClr val="00A1B2"/>
              </a:solidFill>
              <a:latin typeface="Josefin Sans"/>
              <a:ea typeface="Josefin Sans"/>
              <a:cs typeface="Josefin Sans"/>
              <a:sym typeface="Josefin Sans"/>
            </a:endParaRPr>
          </a:p>
        </p:txBody>
      </p:sp>
      <p:sp>
        <p:nvSpPr>
          <p:cNvPr id="392" name="Google Shape;392;p26"/>
          <p:cNvSpPr txBox="1"/>
          <p:nvPr/>
        </p:nvSpPr>
        <p:spPr>
          <a:xfrm>
            <a:off x="311700" y="1210275"/>
            <a:ext cx="8673000" cy="3890400"/>
          </a:xfrm>
          <a:prstGeom prst="rect">
            <a:avLst/>
          </a:prstGeom>
          <a:noFill/>
          <a:ln>
            <a:noFill/>
          </a:ln>
        </p:spPr>
        <p:txBody>
          <a:bodyPr anchorCtr="0" anchor="t" bIns="91425" lIns="91425" spcFirstLastPara="1" rIns="91425" wrap="square" tIns="91425">
            <a:noAutofit/>
          </a:bodyPr>
          <a:lstStyle/>
          <a:p>
            <a:pPr indent="-342900" lvl="0" marL="457200" rtl="0" algn="l">
              <a:lnSpc>
                <a:spcPct val="115000"/>
              </a:lnSpc>
              <a:spcBef>
                <a:spcPts val="0"/>
              </a:spcBef>
              <a:spcAft>
                <a:spcPts val="0"/>
              </a:spcAft>
              <a:buClr>
                <a:schemeClr val="dk1"/>
              </a:buClr>
              <a:buSzPts val="1800"/>
              <a:buFont typeface="Josefin Sans"/>
              <a:buChar char="●"/>
            </a:pPr>
            <a:r>
              <a:rPr lang="en" sz="1800">
                <a:solidFill>
                  <a:schemeClr val="dk1"/>
                </a:solidFill>
                <a:latin typeface="Josefin Sans"/>
                <a:ea typeface="Josefin Sans"/>
                <a:cs typeface="Josefin Sans"/>
                <a:sym typeface="Josefin Sans"/>
              </a:rPr>
              <a:t>Short single stranded oligonucleotides or peptides that bind with relatively high affinity to a specific target molecule</a:t>
            </a:r>
            <a:endParaRPr sz="1800">
              <a:solidFill>
                <a:schemeClr val="dk1"/>
              </a:solidFill>
              <a:latin typeface="Josefin Sans"/>
              <a:ea typeface="Josefin Sans"/>
              <a:cs typeface="Josefin Sans"/>
              <a:sym typeface="Josefin Sans"/>
            </a:endParaRPr>
          </a:p>
          <a:p>
            <a:pPr indent="-342900" lvl="0" marL="457200" rtl="0" algn="l">
              <a:lnSpc>
                <a:spcPct val="115000"/>
              </a:lnSpc>
              <a:spcBef>
                <a:spcPts val="0"/>
              </a:spcBef>
              <a:spcAft>
                <a:spcPts val="0"/>
              </a:spcAft>
              <a:buClr>
                <a:schemeClr val="dk1"/>
              </a:buClr>
              <a:buSzPts val="1800"/>
              <a:buFont typeface="Josefin Sans"/>
              <a:buChar char="●"/>
            </a:pPr>
            <a:r>
              <a:rPr lang="en" sz="1800">
                <a:solidFill>
                  <a:schemeClr val="dk1"/>
                </a:solidFill>
                <a:latin typeface="Josefin Sans"/>
                <a:ea typeface="Josefin Sans"/>
                <a:cs typeface="Josefin Sans"/>
                <a:sym typeface="Josefin Sans"/>
              </a:rPr>
              <a:t>Can be RNA, DNA, XNA, or peptides</a:t>
            </a:r>
            <a:endParaRPr sz="1800">
              <a:solidFill>
                <a:schemeClr val="dk1"/>
              </a:solidFill>
              <a:latin typeface="Josefin Sans"/>
              <a:ea typeface="Josefin Sans"/>
              <a:cs typeface="Josefin Sans"/>
              <a:sym typeface="Josefin Sans"/>
            </a:endParaRPr>
          </a:p>
          <a:p>
            <a:pPr indent="-342900" lvl="0" marL="457200" rtl="0" algn="l">
              <a:lnSpc>
                <a:spcPct val="115000"/>
              </a:lnSpc>
              <a:spcBef>
                <a:spcPts val="0"/>
              </a:spcBef>
              <a:spcAft>
                <a:spcPts val="0"/>
              </a:spcAft>
              <a:buClr>
                <a:schemeClr val="dk1"/>
              </a:buClr>
              <a:buSzPts val="1800"/>
              <a:buFont typeface="Josefin Sans"/>
              <a:buChar char="●"/>
            </a:pPr>
            <a:r>
              <a:rPr lang="en" sz="1800">
                <a:solidFill>
                  <a:schemeClr val="dk1"/>
                </a:solidFill>
                <a:latin typeface="Josefin Sans"/>
                <a:ea typeface="Josefin Sans"/>
                <a:cs typeface="Josefin Sans"/>
                <a:sym typeface="Josefin Sans"/>
              </a:rPr>
              <a:t>Generated by selection from large sequence pool or oligo library</a:t>
            </a:r>
            <a:endParaRPr sz="1800">
              <a:solidFill>
                <a:schemeClr val="dk1"/>
              </a:solidFill>
              <a:latin typeface="Josefin Sans"/>
              <a:ea typeface="Josefin Sans"/>
              <a:cs typeface="Josefin Sans"/>
              <a:sym typeface="Josefin Sans"/>
            </a:endParaRPr>
          </a:p>
          <a:p>
            <a:pPr indent="-342900" lvl="1" marL="914400" rtl="0" algn="l">
              <a:lnSpc>
                <a:spcPct val="115000"/>
              </a:lnSpc>
              <a:spcBef>
                <a:spcPts val="0"/>
              </a:spcBef>
              <a:spcAft>
                <a:spcPts val="0"/>
              </a:spcAft>
              <a:buClr>
                <a:schemeClr val="dk1"/>
              </a:buClr>
              <a:buSzPts val="1800"/>
              <a:buFont typeface="Josefin Sans"/>
              <a:buChar char="○"/>
            </a:pPr>
            <a:r>
              <a:rPr lang="en" sz="1800">
                <a:solidFill>
                  <a:schemeClr val="dk1"/>
                </a:solidFill>
                <a:latin typeface="Josefin Sans"/>
                <a:ea typeface="Josefin Sans"/>
                <a:cs typeface="Josefin Sans"/>
                <a:sym typeface="Josefin Sans"/>
              </a:rPr>
              <a:t>SELEX method</a:t>
            </a:r>
            <a:endParaRPr sz="1800">
              <a:solidFill>
                <a:schemeClr val="dk1"/>
              </a:solidFill>
              <a:latin typeface="Josefin Sans"/>
              <a:ea typeface="Josefin Sans"/>
              <a:cs typeface="Josefin Sans"/>
              <a:sym typeface="Josefin Sans"/>
            </a:endParaRPr>
          </a:p>
          <a:p>
            <a:pPr indent="-342900" lvl="0" marL="457200" rtl="0" algn="l">
              <a:lnSpc>
                <a:spcPct val="115000"/>
              </a:lnSpc>
              <a:spcBef>
                <a:spcPts val="1000"/>
              </a:spcBef>
              <a:spcAft>
                <a:spcPts val="0"/>
              </a:spcAft>
              <a:buClr>
                <a:schemeClr val="dk1"/>
              </a:buClr>
              <a:buSzPts val="1800"/>
              <a:buFont typeface="Josefin Sans"/>
              <a:buChar char="●"/>
            </a:pPr>
            <a:r>
              <a:rPr lang="en" sz="1800">
                <a:solidFill>
                  <a:schemeClr val="dk1"/>
                </a:solidFill>
                <a:latin typeface="Josefin Sans"/>
                <a:ea typeface="Josefin Sans"/>
                <a:cs typeface="Josefin Sans"/>
                <a:sym typeface="Josefin Sans"/>
              </a:rPr>
              <a:t>Applications</a:t>
            </a:r>
            <a:endParaRPr sz="1800">
              <a:solidFill>
                <a:schemeClr val="dk1"/>
              </a:solidFill>
              <a:latin typeface="Josefin Sans"/>
              <a:ea typeface="Josefin Sans"/>
              <a:cs typeface="Josefin Sans"/>
              <a:sym typeface="Josefin Sans"/>
            </a:endParaRPr>
          </a:p>
          <a:p>
            <a:pPr indent="-342900" lvl="1" marL="914400" rtl="0" algn="l">
              <a:lnSpc>
                <a:spcPct val="115000"/>
              </a:lnSpc>
              <a:spcBef>
                <a:spcPts val="0"/>
              </a:spcBef>
              <a:spcAft>
                <a:spcPts val="0"/>
              </a:spcAft>
              <a:buClr>
                <a:schemeClr val="dk1"/>
              </a:buClr>
              <a:buSzPts val="1800"/>
              <a:buFont typeface="Josefin Sans"/>
              <a:buChar char="○"/>
            </a:pPr>
            <a:r>
              <a:rPr lang="en" sz="1800">
                <a:solidFill>
                  <a:schemeClr val="dk1"/>
                </a:solidFill>
                <a:latin typeface="Josefin Sans"/>
                <a:ea typeface="Josefin Sans"/>
                <a:cs typeface="Josefin Sans"/>
                <a:sym typeface="Josefin Sans"/>
              </a:rPr>
              <a:t>Antibody substitute</a:t>
            </a:r>
            <a:endParaRPr sz="1800">
              <a:solidFill>
                <a:schemeClr val="dk1"/>
              </a:solidFill>
              <a:latin typeface="Josefin Sans"/>
              <a:ea typeface="Josefin Sans"/>
              <a:cs typeface="Josefin Sans"/>
              <a:sym typeface="Josefin Sans"/>
            </a:endParaRPr>
          </a:p>
          <a:p>
            <a:pPr indent="-342900" lvl="1" marL="914400" rtl="0" algn="l">
              <a:lnSpc>
                <a:spcPct val="115000"/>
              </a:lnSpc>
              <a:spcBef>
                <a:spcPts val="0"/>
              </a:spcBef>
              <a:spcAft>
                <a:spcPts val="0"/>
              </a:spcAft>
              <a:buClr>
                <a:schemeClr val="dk1"/>
              </a:buClr>
              <a:buSzPts val="1800"/>
              <a:buFont typeface="Josefin Sans"/>
              <a:buChar char="○"/>
            </a:pPr>
            <a:r>
              <a:rPr lang="en" sz="1800">
                <a:solidFill>
                  <a:schemeClr val="dk1"/>
                </a:solidFill>
                <a:latin typeface="Josefin Sans"/>
                <a:ea typeface="Josefin Sans"/>
                <a:cs typeface="Josefin Sans"/>
                <a:sym typeface="Josefin Sans"/>
              </a:rPr>
              <a:t>Diagnostics</a:t>
            </a:r>
            <a:endParaRPr sz="1800">
              <a:solidFill>
                <a:schemeClr val="dk1"/>
              </a:solidFill>
              <a:latin typeface="Josefin Sans"/>
              <a:ea typeface="Josefin Sans"/>
              <a:cs typeface="Josefin Sans"/>
              <a:sym typeface="Josefin Sans"/>
            </a:endParaRPr>
          </a:p>
          <a:p>
            <a:pPr indent="-342900" lvl="1" marL="914400" rtl="0" algn="l">
              <a:lnSpc>
                <a:spcPct val="115000"/>
              </a:lnSpc>
              <a:spcBef>
                <a:spcPts val="0"/>
              </a:spcBef>
              <a:spcAft>
                <a:spcPts val="0"/>
              </a:spcAft>
              <a:buClr>
                <a:schemeClr val="dk1"/>
              </a:buClr>
              <a:buSzPts val="1800"/>
              <a:buFont typeface="Josefin Sans"/>
              <a:buChar char="○"/>
            </a:pPr>
            <a:r>
              <a:rPr lang="en" sz="1800">
                <a:solidFill>
                  <a:schemeClr val="dk1"/>
                </a:solidFill>
                <a:latin typeface="Josefin Sans"/>
                <a:ea typeface="Josefin Sans"/>
                <a:cs typeface="Josefin Sans"/>
                <a:sym typeface="Josefin Sans"/>
              </a:rPr>
              <a:t>Therapeutics</a:t>
            </a:r>
            <a:endParaRPr sz="1800">
              <a:solidFill>
                <a:schemeClr val="dk1"/>
              </a:solidFill>
              <a:latin typeface="Josefin Sans"/>
              <a:ea typeface="Josefin Sans"/>
              <a:cs typeface="Josefin Sans"/>
              <a:sym typeface="Josefin Sans"/>
            </a:endParaRPr>
          </a:p>
          <a:p>
            <a:pPr indent="-342900" lvl="1" marL="914400" rtl="0" algn="l">
              <a:lnSpc>
                <a:spcPct val="115000"/>
              </a:lnSpc>
              <a:spcBef>
                <a:spcPts val="0"/>
              </a:spcBef>
              <a:spcAft>
                <a:spcPts val="0"/>
              </a:spcAft>
              <a:buClr>
                <a:schemeClr val="dk1"/>
              </a:buClr>
              <a:buSzPts val="1800"/>
              <a:buFont typeface="Josefin Sans"/>
              <a:buChar char="○"/>
            </a:pPr>
            <a:r>
              <a:rPr lang="en" sz="1800">
                <a:solidFill>
                  <a:schemeClr val="dk1"/>
                </a:solidFill>
                <a:latin typeface="Josefin Sans"/>
                <a:ea typeface="Josefin Sans"/>
                <a:cs typeface="Josefin Sans"/>
                <a:sym typeface="Josefin Sans"/>
              </a:rPr>
              <a:t>Biosensors</a:t>
            </a:r>
            <a:endParaRPr sz="1800">
              <a:solidFill>
                <a:schemeClr val="dk1"/>
              </a:solidFill>
              <a:latin typeface="Josefin Sans"/>
              <a:ea typeface="Josefin Sans"/>
              <a:cs typeface="Josefin Sans"/>
              <a:sym typeface="Josefin Sans"/>
            </a:endParaRPr>
          </a:p>
          <a:p>
            <a:pPr indent="-342900" lvl="1" marL="914400" rtl="0" algn="l">
              <a:lnSpc>
                <a:spcPct val="115000"/>
              </a:lnSpc>
              <a:spcBef>
                <a:spcPts val="0"/>
              </a:spcBef>
              <a:spcAft>
                <a:spcPts val="0"/>
              </a:spcAft>
              <a:buClr>
                <a:schemeClr val="dk1"/>
              </a:buClr>
              <a:buSzPts val="1800"/>
              <a:buFont typeface="Josefin Sans"/>
              <a:buChar char="○"/>
            </a:pPr>
            <a:r>
              <a:rPr lang="en" sz="1800">
                <a:solidFill>
                  <a:schemeClr val="dk1"/>
                </a:solidFill>
                <a:latin typeface="Josefin Sans"/>
                <a:ea typeface="Josefin Sans"/>
                <a:cs typeface="Josefin Sans"/>
                <a:sym typeface="Josefin Sans"/>
              </a:rPr>
              <a:t>Bioimaging probes</a:t>
            </a:r>
            <a:endParaRPr sz="1800">
              <a:solidFill>
                <a:schemeClr val="dk1"/>
              </a:solidFill>
              <a:latin typeface="Josefin Sans"/>
              <a:ea typeface="Josefin Sans"/>
              <a:cs typeface="Josefin Sans"/>
              <a:sym typeface="Josefin Sans"/>
            </a:endParaRPr>
          </a:p>
        </p:txBody>
      </p:sp>
      <p:grpSp>
        <p:nvGrpSpPr>
          <p:cNvPr id="393" name="Google Shape;393;p26"/>
          <p:cNvGrpSpPr/>
          <p:nvPr/>
        </p:nvGrpSpPr>
        <p:grpSpPr>
          <a:xfrm>
            <a:off x="4166102" y="2840375"/>
            <a:ext cx="4413123" cy="1884669"/>
            <a:chOff x="4211152" y="3133225"/>
            <a:chExt cx="4413123" cy="1884669"/>
          </a:xfrm>
        </p:grpSpPr>
        <p:sp>
          <p:nvSpPr>
            <p:cNvPr id="394" name="Google Shape;394;p26"/>
            <p:cNvSpPr/>
            <p:nvPr/>
          </p:nvSpPr>
          <p:spPr>
            <a:xfrm>
              <a:off x="4211152" y="3133225"/>
              <a:ext cx="1471660" cy="805958"/>
            </a:xfrm>
            <a:custGeom>
              <a:rect b="b" l="l" r="r" t="t"/>
              <a:pathLst>
                <a:path extrusionOk="0" h="50562" w="76430">
                  <a:moveTo>
                    <a:pt x="10653" y="0"/>
                  </a:moveTo>
                  <a:cubicBezTo>
                    <a:pt x="217" y="7823"/>
                    <a:pt x="-2181" y="25772"/>
                    <a:pt x="1943" y="38145"/>
                  </a:cubicBezTo>
                  <a:cubicBezTo>
                    <a:pt x="4090" y="44585"/>
                    <a:pt x="11402" y="49845"/>
                    <a:pt x="18162" y="50459"/>
                  </a:cubicBezTo>
                  <a:cubicBezTo>
                    <a:pt x="36255" y="52102"/>
                    <a:pt x="40110" y="21135"/>
                    <a:pt x="53903" y="9311"/>
                  </a:cubicBezTo>
                  <a:cubicBezTo>
                    <a:pt x="57996" y="5802"/>
                    <a:pt x="64594" y="2917"/>
                    <a:pt x="69521" y="5106"/>
                  </a:cubicBezTo>
                  <a:cubicBezTo>
                    <a:pt x="73277" y="6775"/>
                    <a:pt x="75128" y="11420"/>
                    <a:pt x="76430" y="15318"/>
                  </a:cubicBezTo>
                </a:path>
              </a:pathLst>
            </a:custGeom>
            <a:noFill/>
            <a:ln cap="flat" cmpd="sng" w="28575">
              <a:solidFill>
                <a:srgbClr val="EA9999"/>
              </a:solidFill>
              <a:prstDash val="solid"/>
              <a:round/>
              <a:headEnd len="med" w="med" type="none"/>
              <a:tailEnd len="med" w="med" type="none"/>
            </a:ln>
          </p:spPr>
        </p:sp>
        <p:sp>
          <p:nvSpPr>
            <p:cNvPr id="395" name="Google Shape;395;p26"/>
            <p:cNvSpPr/>
            <p:nvPr/>
          </p:nvSpPr>
          <p:spPr>
            <a:xfrm>
              <a:off x="5442952" y="4014799"/>
              <a:ext cx="863148" cy="747795"/>
            </a:xfrm>
            <a:custGeom>
              <a:rect b="b" l="l" r="r" t="t"/>
              <a:pathLst>
                <a:path extrusionOk="0" h="39824" w="45961">
                  <a:moveTo>
                    <a:pt x="17705" y="26008"/>
                  </a:moveTo>
                  <a:cubicBezTo>
                    <a:pt x="15488" y="25121"/>
                    <a:pt x="14062" y="22441"/>
                    <a:pt x="11698" y="22104"/>
                  </a:cubicBezTo>
                  <a:cubicBezTo>
                    <a:pt x="7966" y="21571"/>
                    <a:pt x="1986" y="23501"/>
                    <a:pt x="585" y="20001"/>
                  </a:cubicBezTo>
                  <a:cubicBezTo>
                    <a:pt x="-886" y="16324"/>
                    <a:pt x="593" y="10784"/>
                    <a:pt x="3889" y="8588"/>
                  </a:cubicBezTo>
                  <a:cubicBezTo>
                    <a:pt x="6699" y="6715"/>
                    <a:pt x="12471" y="7585"/>
                    <a:pt x="13801" y="10690"/>
                  </a:cubicBezTo>
                  <a:cubicBezTo>
                    <a:pt x="15795" y="15343"/>
                    <a:pt x="15096" y="25221"/>
                    <a:pt x="20108" y="24506"/>
                  </a:cubicBezTo>
                  <a:cubicBezTo>
                    <a:pt x="25498" y="23737"/>
                    <a:pt x="32202" y="20960"/>
                    <a:pt x="33924" y="15796"/>
                  </a:cubicBezTo>
                  <a:cubicBezTo>
                    <a:pt x="35192" y="11995"/>
                    <a:pt x="29954" y="7884"/>
                    <a:pt x="31221" y="4083"/>
                  </a:cubicBezTo>
                  <a:cubicBezTo>
                    <a:pt x="32352" y="689"/>
                    <a:pt x="38365" y="-1061"/>
                    <a:pt x="41433" y="779"/>
                  </a:cubicBezTo>
                  <a:cubicBezTo>
                    <a:pt x="44800" y="2799"/>
                    <a:pt x="47093" y="8380"/>
                    <a:pt x="45337" y="11892"/>
                  </a:cubicBezTo>
                  <a:cubicBezTo>
                    <a:pt x="44114" y="14338"/>
                    <a:pt x="40368" y="14182"/>
                    <a:pt x="37829" y="15196"/>
                  </a:cubicBezTo>
                  <a:cubicBezTo>
                    <a:pt x="35095" y="16288"/>
                    <a:pt x="33815" y="19670"/>
                    <a:pt x="32723" y="22404"/>
                  </a:cubicBezTo>
                  <a:cubicBezTo>
                    <a:pt x="31778" y="24771"/>
                    <a:pt x="36989" y="25531"/>
                    <a:pt x="38129" y="27810"/>
                  </a:cubicBezTo>
                  <a:cubicBezTo>
                    <a:pt x="39475" y="30503"/>
                    <a:pt x="36771" y="34536"/>
                    <a:pt x="38730" y="36821"/>
                  </a:cubicBezTo>
                  <a:cubicBezTo>
                    <a:pt x="40187" y="38521"/>
                    <a:pt x="42498" y="39824"/>
                    <a:pt x="44737" y="39824"/>
                  </a:cubicBezTo>
                </a:path>
              </a:pathLst>
            </a:custGeom>
            <a:noFill/>
            <a:ln cap="flat" cmpd="sng" w="28575">
              <a:solidFill>
                <a:srgbClr val="EA9999"/>
              </a:solidFill>
              <a:prstDash val="solid"/>
              <a:round/>
              <a:headEnd len="med" w="med" type="none"/>
              <a:tailEnd len="med" w="med" type="none"/>
            </a:ln>
          </p:spPr>
        </p:sp>
        <p:grpSp>
          <p:nvGrpSpPr>
            <p:cNvPr id="396" name="Google Shape;396;p26"/>
            <p:cNvGrpSpPr/>
            <p:nvPr/>
          </p:nvGrpSpPr>
          <p:grpSpPr>
            <a:xfrm>
              <a:off x="6949676" y="3508650"/>
              <a:ext cx="1674599" cy="1509244"/>
              <a:chOff x="7310101" y="3253350"/>
              <a:chExt cx="1674599" cy="1509244"/>
            </a:xfrm>
          </p:grpSpPr>
          <p:sp>
            <p:nvSpPr>
              <p:cNvPr id="397" name="Google Shape;397;p26"/>
              <p:cNvSpPr/>
              <p:nvPr/>
            </p:nvSpPr>
            <p:spPr>
              <a:xfrm>
                <a:off x="7407900" y="3253350"/>
                <a:ext cx="1576800" cy="931200"/>
              </a:xfrm>
              <a:prstGeom prst="ellipse">
                <a:avLst/>
              </a:prstGeom>
              <a:solidFill>
                <a:srgbClr val="FFF2CC"/>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98" name="Google Shape;398;p26"/>
              <p:cNvSpPr/>
              <p:nvPr/>
            </p:nvSpPr>
            <p:spPr>
              <a:xfrm>
                <a:off x="7498000" y="3726425"/>
                <a:ext cx="510600" cy="458100"/>
              </a:xfrm>
              <a:prstGeom prst="ellipse">
                <a:avLst/>
              </a:pr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99" name="Google Shape;399;p26"/>
              <p:cNvSpPr/>
              <p:nvPr/>
            </p:nvSpPr>
            <p:spPr>
              <a:xfrm>
                <a:off x="8008600" y="3969863"/>
                <a:ext cx="510600" cy="458100"/>
              </a:xfrm>
              <a:prstGeom prst="ellipse">
                <a:avLst/>
              </a:pr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00" name="Google Shape;400;p26"/>
              <p:cNvSpPr/>
              <p:nvPr/>
            </p:nvSpPr>
            <p:spPr>
              <a:xfrm rot="2393784">
                <a:off x="7449428" y="3825012"/>
                <a:ext cx="863110" cy="747799"/>
              </a:xfrm>
              <a:custGeom>
                <a:rect b="b" l="l" r="r" t="t"/>
                <a:pathLst>
                  <a:path extrusionOk="0" h="39824" w="45961">
                    <a:moveTo>
                      <a:pt x="17705" y="26008"/>
                    </a:moveTo>
                    <a:cubicBezTo>
                      <a:pt x="15488" y="25121"/>
                      <a:pt x="14062" y="22441"/>
                      <a:pt x="11698" y="22104"/>
                    </a:cubicBezTo>
                    <a:cubicBezTo>
                      <a:pt x="7966" y="21571"/>
                      <a:pt x="1986" y="23501"/>
                      <a:pt x="585" y="20001"/>
                    </a:cubicBezTo>
                    <a:cubicBezTo>
                      <a:pt x="-886" y="16324"/>
                      <a:pt x="593" y="10784"/>
                      <a:pt x="3889" y="8588"/>
                    </a:cubicBezTo>
                    <a:cubicBezTo>
                      <a:pt x="6699" y="6715"/>
                      <a:pt x="12471" y="7585"/>
                      <a:pt x="13801" y="10690"/>
                    </a:cubicBezTo>
                    <a:cubicBezTo>
                      <a:pt x="15795" y="15343"/>
                      <a:pt x="15096" y="25221"/>
                      <a:pt x="20108" y="24506"/>
                    </a:cubicBezTo>
                    <a:cubicBezTo>
                      <a:pt x="25498" y="23737"/>
                      <a:pt x="32202" y="20960"/>
                      <a:pt x="33924" y="15796"/>
                    </a:cubicBezTo>
                    <a:cubicBezTo>
                      <a:pt x="35192" y="11995"/>
                      <a:pt x="29954" y="7884"/>
                      <a:pt x="31221" y="4083"/>
                    </a:cubicBezTo>
                    <a:cubicBezTo>
                      <a:pt x="32352" y="689"/>
                      <a:pt x="38365" y="-1061"/>
                      <a:pt x="41433" y="779"/>
                    </a:cubicBezTo>
                    <a:cubicBezTo>
                      <a:pt x="44800" y="2799"/>
                      <a:pt x="47093" y="8380"/>
                      <a:pt x="45337" y="11892"/>
                    </a:cubicBezTo>
                    <a:cubicBezTo>
                      <a:pt x="44114" y="14338"/>
                      <a:pt x="40368" y="14182"/>
                      <a:pt x="37829" y="15196"/>
                    </a:cubicBezTo>
                    <a:cubicBezTo>
                      <a:pt x="35095" y="16288"/>
                      <a:pt x="33815" y="19670"/>
                      <a:pt x="32723" y="22404"/>
                    </a:cubicBezTo>
                    <a:cubicBezTo>
                      <a:pt x="31778" y="24771"/>
                      <a:pt x="36989" y="25531"/>
                      <a:pt x="38129" y="27810"/>
                    </a:cubicBezTo>
                    <a:cubicBezTo>
                      <a:pt x="39475" y="30503"/>
                      <a:pt x="36771" y="34536"/>
                      <a:pt x="38730" y="36821"/>
                    </a:cubicBezTo>
                    <a:cubicBezTo>
                      <a:pt x="40187" y="38521"/>
                      <a:pt x="42498" y="39824"/>
                      <a:pt x="44737" y="39824"/>
                    </a:cubicBezTo>
                  </a:path>
                </a:pathLst>
              </a:custGeom>
              <a:noFill/>
              <a:ln cap="flat" cmpd="sng" w="28575">
                <a:solidFill>
                  <a:srgbClr val="EA9999"/>
                </a:solidFill>
                <a:prstDash val="solid"/>
                <a:round/>
                <a:headEnd len="med" w="med" type="none"/>
                <a:tailEnd len="med" w="med" type="none"/>
              </a:ln>
            </p:spPr>
          </p:sp>
        </p:grpSp>
        <p:cxnSp>
          <p:nvCxnSpPr>
            <p:cNvPr id="401" name="Google Shape;401;p26"/>
            <p:cNvCxnSpPr/>
            <p:nvPr/>
          </p:nvCxnSpPr>
          <p:spPr>
            <a:xfrm>
              <a:off x="5472625" y="3478625"/>
              <a:ext cx="352800" cy="518100"/>
            </a:xfrm>
            <a:prstGeom prst="straightConnector1">
              <a:avLst/>
            </a:prstGeom>
            <a:noFill/>
            <a:ln cap="flat" cmpd="sng" w="9525">
              <a:solidFill>
                <a:srgbClr val="000000"/>
              </a:solidFill>
              <a:prstDash val="solid"/>
              <a:round/>
              <a:headEnd len="med" w="med" type="none"/>
              <a:tailEnd len="med" w="med" type="triangle"/>
            </a:ln>
          </p:spPr>
        </p:cxnSp>
        <p:cxnSp>
          <p:nvCxnSpPr>
            <p:cNvPr id="402" name="Google Shape;402;p26"/>
            <p:cNvCxnSpPr/>
            <p:nvPr/>
          </p:nvCxnSpPr>
          <p:spPr>
            <a:xfrm flipH="1" rot="10800000">
              <a:off x="6493800" y="4327250"/>
              <a:ext cx="480600" cy="375300"/>
            </a:xfrm>
            <a:prstGeom prst="straightConnector1">
              <a:avLst/>
            </a:prstGeom>
            <a:noFill/>
            <a:ln cap="flat" cmpd="sng" w="9525">
              <a:solidFill>
                <a:srgbClr val="000000"/>
              </a:solidFill>
              <a:prstDash val="solid"/>
              <a:round/>
              <a:headEnd len="med" w="med" type="none"/>
              <a:tailEnd len="med" w="med" type="triangle"/>
            </a:ln>
          </p:spPr>
        </p:cxnSp>
      </p:grpSp>
      <p:sp>
        <p:nvSpPr>
          <p:cNvPr id="403" name="Google Shape;403;p26"/>
          <p:cNvSpPr txBox="1"/>
          <p:nvPr/>
        </p:nvSpPr>
        <p:spPr>
          <a:xfrm>
            <a:off x="3610425" y="3718925"/>
            <a:ext cx="1306500" cy="2328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200">
                <a:latin typeface="Josefin Sans"/>
                <a:ea typeface="Josefin Sans"/>
                <a:cs typeface="Josefin Sans"/>
                <a:sym typeface="Josefin Sans"/>
              </a:rPr>
              <a:t>Aptamer Sequence</a:t>
            </a:r>
            <a:endParaRPr sz="1200">
              <a:latin typeface="Josefin Sans"/>
              <a:ea typeface="Josefin Sans"/>
              <a:cs typeface="Josefin Sans"/>
              <a:sym typeface="Josefin Sans"/>
            </a:endParaRPr>
          </a:p>
        </p:txBody>
      </p:sp>
      <p:sp>
        <p:nvSpPr>
          <p:cNvPr id="404" name="Google Shape;404;p26"/>
          <p:cNvSpPr txBox="1"/>
          <p:nvPr/>
        </p:nvSpPr>
        <p:spPr>
          <a:xfrm>
            <a:off x="4916925" y="4319550"/>
            <a:ext cx="1306500" cy="71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200">
                <a:latin typeface="Josefin Sans"/>
                <a:ea typeface="Josefin Sans"/>
                <a:cs typeface="Josefin Sans"/>
                <a:sym typeface="Josefin Sans"/>
              </a:rPr>
              <a:t>3D functional aptamer</a:t>
            </a:r>
            <a:endParaRPr sz="1200">
              <a:latin typeface="Josefin Sans"/>
              <a:ea typeface="Josefin Sans"/>
              <a:cs typeface="Josefin Sans"/>
              <a:sym typeface="Josefin Sans"/>
            </a:endParaRPr>
          </a:p>
        </p:txBody>
      </p:sp>
      <p:sp>
        <p:nvSpPr>
          <p:cNvPr id="405" name="Google Shape;405;p26"/>
          <p:cNvSpPr txBox="1"/>
          <p:nvPr/>
        </p:nvSpPr>
        <p:spPr>
          <a:xfrm>
            <a:off x="7678200" y="4259450"/>
            <a:ext cx="1306500" cy="713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200">
                <a:latin typeface="Josefin Sans"/>
                <a:ea typeface="Josefin Sans"/>
                <a:cs typeface="Josefin Sans"/>
                <a:sym typeface="Josefin Sans"/>
              </a:rPr>
              <a:t>Specifically binding to biomarker</a:t>
            </a:r>
            <a:endParaRPr sz="1200">
              <a:latin typeface="Josefin Sans"/>
              <a:ea typeface="Josefin Sans"/>
              <a:cs typeface="Josefin Sans"/>
              <a:sym typeface="Josefin Sans"/>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09" name="Shape 409"/>
        <p:cNvGrpSpPr/>
        <p:nvPr/>
      </p:nvGrpSpPr>
      <p:grpSpPr>
        <a:xfrm>
          <a:off x="0" y="0"/>
          <a:ext cx="0" cy="0"/>
          <a:chOff x="0" y="0"/>
          <a:chExt cx="0" cy="0"/>
        </a:xfrm>
      </p:grpSpPr>
      <p:sp>
        <p:nvSpPr>
          <p:cNvPr id="410" name="Google Shape;410;p27"/>
          <p:cNvSpPr txBox="1"/>
          <p:nvPr/>
        </p:nvSpPr>
        <p:spPr>
          <a:xfrm>
            <a:off x="256900" y="80963"/>
            <a:ext cx="8520600" cy="5727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3000">
                <a:solidFill>
                  <a:srgbClr val="00A1B2"/>
                </a:solidFill>
                <a:latin typeface="Josefin Sans"/>
                <a:ea typeface="Josefin Sans"/>
                <a:cs typeface="Josefin Sans"/>
                <a:sym typeface="Josefin Sans"/>
              </a:rPr>
              <a:t>SELEX Method</a:t>
            </a:r>
            <a:endParaRPr sz="3000">
              <a:solidFill>
                <a:srgbClr val="00A1B2"/>
              </a:solidFill>
              <a:latin typeface="Josefin Sans"/>
              <a:ea typeface="Josefin Sans"/>
              <a:cs typeface="Josefin Sans"/>
              <a:sym typeface="Josefin Sans"/>
            </a:endParaRPr>
          </a:p>
        </p:txBody>
      </p:sp>
      <p:pic>
        <p:nvPicPr>
          <p:cNvPr id="411" name="Google Shape;411;p27"/>
          <p:cNvPicPr preferRelativeResize="0"/>
          <p:nvPr/>
        </p:nvPicPr>
        <p:blipFill>
          <a:blip r:embed="rId3">
            <a:alphaModFix/>
          </a:blip>
          <a:stretch>
            <a:fillRect/>
          </a:stretch>
        </p:blipFill>
        <p:spPr>
          <a:xfrm>
            <a:off x="383825" y="750324"/>
            <a:ext cx="2322475" cy="4068775"/>
          </a:xfrm>
          <a:prstGeom prst="rect">
            <a:avLst/>
          </a:prstGeom>
          <a:noFill/>
          <a:ln>
            <a:noFill/>
          </a:ln>
        </p:spPr>
      </p:pic>
      <p:pic>
        <p:nvPicPr>
          <p:cNvPr id="412" name="Google Shape;412;p27"/>
          <p:cNvPicPr preferRelativeResize="0"/>
          <p:nvPr/>
        </p:nvPicPr>
        <p:blipFill>
          <a:blip r:embed="rId4">
            <a:alphaModFix/>
          </a:blip>
          <a:stretch>
            <a:fillRect/>
          </a:stretch>
        </p:blipFill>
        <p:spPr>
          <a:xfrm>
            <a:off x="3416300" y="653663"/>
            <a:ext cx="2441991" cy="4185037"/>
          </a:xfrm>
          <a:prstGeom prst="rect">
            <a:avLst/>
          </a:prstGeom>
          <a:noFill/>
          <a:ln>
            <a:noFill/>
          </a:ln>
        </p:spPr>
      </p:pic>
      <p:pic>
        <p:nvPicPr>
          <p:cNvPr id="413" name="Google Shape;413;p27"/>
          <p:cNvPicPr preferRelativeResize="0"/>
          <p:nvPr/>
        </p:nvPicPr>
        <p:blipFill>
          <a:blip r:embed="rId5">
            <a:alphaModFix/>
          </a:blip>
          <a:stretch>
            <a:fillRect/>
          </a:stretch>
        </p:blipFill>
        <p:spPr>
          <a:xfrm>
            <a:off x="6568291" y="653663"/>
            <a:ext cx="2184223" cy="4185037"/>
          </a:xfrm>
          <a:prstGeom prst="rect">
            <a:avLst/>
          </a:prstGeom>
          <a:noFill/>
          <a:ln>
            <a:noFill/>
          </a:ln>
        </p:spPr>
      </p:pic>
      <p:sp>
        <p:nvSpPr>
          <p:cNvPr id="414" name="Google Shape;414;p27"/>
          <p:cNvSpPr txBox="1"/>
          <p:nvPr/>
        </p:nvSpPr>
        <p:spPr>
          <a:xfrm>
            <a:off x="-86400" y="4819100"/>
            <a:ext cx="5018400" cy="4779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100"/>
              <a:t>Modified from </a:t>
            </a:r>
            <a:r>
              <a:rPr lang="en" sz="1100" u="sng">
                <a:solidFill>
                  <a:schemeClr val="hlink"/>
                </a:solidFill>
                <a:hlinkClick r:id="rId6"/>
              </a:rPr>
              <a:t>https://www.basepairbio.com/what-is-an-aptamer/</a:t>
            </a:r>
            <a:endParaRPr sz="1100"/>
          </a:p>
        </p:txBody>
      </p:sp>
      <p:cxnSp>
        <p:nvCxnSpPr>
          <p:cNvPr id="415" name="Google Shape;415;p27"/>
          <p:cNvCxnSpPr/>
          <p:nvPr/>
        </p:nvCxnSpPr>
        <p:spPr>
          <a:xfrm flipH="1" rot="10800000">
            <a:off x="5644200" y="2552450"/>
            <a:ext cx="1241100" cy="18600"/>
          </a:xfrm>
          <a:prstGeom prst="straightConnector1">
            <a:avLst/>
          </a:prstGeom>
          <a:noFill/>
          <a:ln cap="flat" cmpd="sng" w="9525">
            <a:solidFill>
              <a:srgbClr val="FF0000"/>
            </a:solidFill>
            <a:prstDash val="solid"/>
            <a:round/>
            <a:headEnd len="med" w="med" type="none"/>
            <a:tailEnd len="med" w="med" type="triangle"/>
          </a:ln>
        </p:spPr>
      </p:cxnSp>
      <p:cxnSp>
        <p:nvCxnSpPr>
          <p:cNvPr id="416" name="Google Shape;416;p27"/>
          <p:cNvCxnSpPr/>
          <p:nvPr/>
        </p:nvCxnSpPr>
        <p:spPr>
          <a:xfrm flipH="1" rot="10800000">
            <a:off x="2435200" y="2636925"/>
            <a:ext cx="981300" cy="2400"/>
          </a:xfrm>
          <a:prstGeom prst="straightConnector1">
            <a:avLst/>
          </a:prstGeom>
          <a:noFill/>
          <a:ln cap="flat" cmpd="sng" w="9525">
            <a:solidFill>
              <a:srgbClr val="FF0000"/>
            </a:solidFill>
            <a:prstDash val="solid"/>
            <a:round/>
            <a:headEnd len="med" w="med" type="none"/>
            <a:tailEnd len="med" w="med" type="triangle"/>
          </a:ln>
        </p:spPr>
      </p:cxnSp>
      <p:sp>
        <p:nvSpPr>
          <p:cNvPr id="417" name="Google Shape;417;p27"/>
          <p:cNvSpPr txBox="1"/>
          <p:nvPr/>
        </p:nvSpPr>
        <p:spPr>
          <a:xfrm>
            <a:off x="125175" y="899125"/>
            <a:ext cx="981300" cy="661200"/>
          </a:xfrm>
          <a:prstGeom prst="rect">
            <a:avLst/>
          </a:prstGeom>
          <a:solidFill>
            <a:srgbClr val="FFFFFF"/>
          </a:solid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a:t>Aptamers</a:t>
            </a:r>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21" name="Shape 421"/>
        <p:cNvGrpSpPr/>
        <p:nvPr/>
      </p:nvGrpSpPr>
      <p:grpSpPr>
        <a:xfrm>
          <a:off x="0" y="0"/>
          <a:ext cx="0" cy="0"/>
          <a:chOff x="0" y="0"/>
          <a:chExt cx="0" cy="0"/>
        </a:xfrm>
      </p:grpSpPr>
      <p:sp>
        <p:nvSpPr>
          <p:cNvPr id="422" name="Google Shape;422;p28"/>
          <p:cNvSpPr txBox="1"/>
          <p:nvPr/>
        </p:nvSpPr>
        <p:spPr>
          <a:xfrm>
            <a:off x="93125" y="266488"/>
            <a:ext cx="8520600" cy="5727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3000">
                <a:solidFill>
                  <a:srgbClr val="00A1B2"/>
                </a:solidFill>
                <a:latin typeface="Josefin Sans"/>
                <a:ea typeface="Josefin Sans"/>
                <a:cs typeface="Josefin Sans"/>
                <a:sym typeface="Josefin Sans"/>
              </a:rPr>
              <a:t>RNA Thermometers</a:t>
            </a:r>
            <a:endParaRPr sz="3000">
              <a:solidFill>
                <a:srgbClr val="00A1B2"/>
              </a:solidFill>
              <a:latin typeface="Josefin Sans"/>
              <a:ea typeface="Josefin Sans"/>
              <a:cs typeface="Josefin Sans"/>
              <a:sym typeface="Josefin Sans"/>
            </a:endParaRPr>
          </a:p>
        </p:txBody>
      </p:sp>
      <p:sp>
        <p:nvSpPr>
          <p:cNvPr id="423" name="Google Shape;423;p28"/>
          <p:cNvSpPr txBox="1"/>
          <p:nvPr/>
        </p:nvSpPr>
        <p:spPr>
          <a:xfrm>
            <a:off x="130225" y="992200"/>
            <a:ext cx="8520600" cy="1976100"/>
          </a:xfrm>
          <a:prstGeom prst="rect">
            <a:avLst/>
          </a:prstGeom>
          <a:noFill/>
          <a:ln>
            <a:noFill/>
          </a:ln>
        </p:spPr>
        <p:txBody>
          <a:bodyPr anchorCtr="0" anchor="t" bIns="91425" lIns="91425" spcFirstLastPara="1" rIns="91425" wrap="square" tIns="91425">
            <a:noAutofit/>
          </a:bodyPr>
          <a:lstStyle/>
          <a:p>
            <a:pPr indent="-330200" lvl="0" marL="457200" rtl="0" algn="l">
              <a:lnSpc>
                <a:spcPct val="115000"/>
              </a:lnSpc>
              <a:spcBef>
                <a:spcPts val="0"/>
              </a:spcBef>
              <a:spcAft>
                <a:spcPts val="0"/>
              </a:spcAft>
              <a:buClr>
                <a:schemeClr val="dk1"/>
              </a:buClr>
              <a:buSzPts val="1600"/>
              <a:buFont typeface="Josefin Sans"/>
              <a:buChar char="●"/>
            </a:pPr>
            <a:r>
              <a:rPr lang="en" sz="1600">
                <a:solidFill>
                  <a:schemeClr val="dk1"/>
                </a:solidFill>
                <a:latin typeface="Josefin Sans"/>
                <a:ea typeface="Josefin Sans"/>
                <a:cs typeface="Josefin Sans"/>
                <a:sym typeface="Josefin Sans"/>
              </a:rPr>
              <a:t>RNATs modulate translational efficiency in response to environmental temperature</a:t>
            </a:r>
            <a:endParaRPr sz="1600">
              <a:solidFill>
                <a:schemeClr val="dk1"/>
              </a:solidFill>
              <a:latin typeface="Josefin Sans"/>
              <a:ea typeface="Josefin Sans"/>
              <a:cs typeface="Josefin Sans"/>
              <a:sym typeface="Josefin Sans"/>
            </a:endParaRPr>
          </a:p>
          <a:p>
            <a:pPr indent="-330200" lvl="0" marL="457200" rtl="0" algn="l">
              <a:lnSpc>
                <a:spcPct val="115000"/>
              </a:lnSpc>
              <a:spcBef>
                <a:spcPts val="0"/>
              </a:spcBef>
              <a:spcAft>
                <a:spcPts val="0"/>
              </a:spcAft>
              <a:buClr>
                <a:schemeClr val="dk1"/>
              </a:buClr>
              <a:buSzPts val="1600"/>
              <a:buFont typeface="Josefin Sans"/>
              <a:buChar char="●"/>
            </a:pPr>
            <a:r>
              <a:rPr lang="en" sz="1600">
                <a:solidFill>
                  <a:schemeClr val="dk1"/>
                </a:solidFill>
                <a:latin typeface="Josefin Sans"/>
                <a:ea typeface="Josefin Sans"/>
                <a:cs typeface="Josefin Sans"/>
                <a:sym typeface="Josefin Sans"/>
              </a:rPr>
              <a:t>Many have been identified and characterized in bacterial species</a:t>
            </a:r>
            <a:endParaRPr sz="1600">
              <a:solidFill>
                <a:schemeClr val="dk1"/>
              </a:solidFill>
              <a:latin typeface="Josefin Sans"/>
              <a:ea typeface="Josefin Sans"/>
              <a:cs typeface="Josefin Sans"/>
              <a:sym typeface="Josefin Sans"/>
            </a:endParaRPr>
          </a:p>
          <a:p>
            <a:pPr indent="-330200" lvl="0" marL="457200" rtl="0" algn="l">
              <a:lnSpc>
                <a:spcPct val="115000"/>
              </a:lnSpc>
              <a:spcBef>
                <a:spcPts val="0"/>
              </a:spcBef>
              <a:spcAft>
                <a:spcPts val="0"/>
              </a:spcAft>
              <a:buClr>
                <a:schemeClr val="dk1"/>
              </a:buClr>
              <a:buSzPts val="1600"/>
              <a:buFont typeface="Josefin Sans"/>
              <a:buChar char="●"/>
            </a:pPr>
            <a:r>
              <a:rPr lang="en" sz="1600">
                <a:solidFill>
                  <a:schemeClr val="dk1"/>
                </a:solidFill>
                <a:latin typeface="Josefin Sans"/>
                <a:ea typeface="Josefin Sans"/>
                <a:cs typeface="Josefin Sans"/>
                <a:sym typeface="Josefin Sans"/>
              </a:rPr>
              <a:t>Can be used to regulate formation of your gene product of interest</a:t>
            </a:r>
            <a:endParaRPr sz="1600">
              <a:solidFill>
                <a:schemeClr val="dk1"/>
              </a:solidFill>
              <a:latin typeface="Josefin Sans"/>
              <a:ea typeface="Josefin Sans"/>
              <a:cs typeface="Josefin Sans"/>
              <a:sym typeface="Josefin Sans"/>
            </a:endParaRPr>
          </a:p>
          <a:p>
            <a:pPr indent="-330200" lvl="1" marL="914400" rtl="0" algn="l">
              <a:lnSpc>
                <a:spcPct val="115000"/>
              </a:lnSpc>
              <a:spcBef>
                <a:spcPts val="0"/>
              </a:spcBef>
              <a:spcAft>
                <a:spcPts val="0"/>
              </a:spcAft>
              <a:buClr>
                <a:schemeClr val="dk1"/>
              </a:buClr>
              <a:buSzPts val="1600"/>
              <a:buFont typeface="Josefin Sans"/>
              <a:buChar char="○"/>
            </a:pPr>
            <a:r>
              <a:rPr lang="en" sz="1600">
                <a:solidFill>
                  <a:schemeClr val="dk1"/>
                </a:solidFill>
                <a:latin typeface="Josefin Sans"/>
                <a:ea typeface="Josefin Sans"/>
                <a:cs typeface="Josefin Sans"/>
                <a:sym typeface="Josefin Sans"/>
              </a:rPr>
              <a:t>RNAT sequence upstream of GOI</a:t>
            </a:r>
            <a:endParaRPr sz="1600">
              <a:solidFill>
                <a:schemeClr val="dk1"/>
              </a:solidFill>
              <a:latin typeface="Josefin Sans"/>
              <a:ea typeface="Josefin Sans"/>
              <a:cs typeface="Josefin Sans"/>
              <a:sym typeface="Josefin Sans"/>
            </a:endParaRPr>
          </a:p>
          <a:p>
            <a:pPr indent="-330200" lvl="1" marL="914400" rtl="0" algn="l">
              <a:lnSpc>
                <a:spcPct val="115000"/>
              </a:lnSpc>
              <a:spcBef>
                <a:spcPts val="0"/>
              </a:spcBef>
              <a:spcAft>
                <a:spcPts val="0"/>
              </a:spcAft>
              <a:buClr>
                <a:schemeClr val="dk1"/>
              </a:buClr>
              <a:buSzPts val="1600"/>
              <a:buFont typeface="Josefin Sans"/>
              <a:buChar char="○"/>
            </a:pPr>
            <a:r>
              <a:rPr lang="en" sz="1600">
                <a:solidFill>
                  <a:schemeClr val="dk1"/>
                </a:solidFill>
                <a:latin typeface="Josefin Sans"/>
                <a:ea typeface="Josefin Sans"/>
                <a:cs typeface="Josefin Sans"/>
                <a:sym typeface="Josefin Sans"/>
              </a:rPr>
              <a:t>Hairpin opens when T</a:t>
            </a:r>
            <a:r>
              <a:rPr baseline="-25000" lang="en" sz="1600">
                <a:solidFill>
                  <a:schemeClr val="dk1"/>
                </a:solidFill>
                <a:latin typeface="Josefin Sans"/>
                <a:ea typeface="Josefin Sans"/>
                <a:cs typeface="Josefin Sans"/>
                <a:sym typeface="Josefin Sans"/>
              </a:rPr>
              <a:t>m</a:t>
            </a:r>
            <a:r>
              <a:rPr baseline="-25000" i="1" lang="en" sz="1600">
                <a:solidFill>
                  <a:schemeClr val="dk1"/>
                </a:solidFill>
                <a:latin typeface="Josefin Sans"/>
                <a:ea typeface="Josefin Sans"/>
                <a:cs typeface="Josefin Sans"/>
                <a:sym typeface="Josefin Sans"/>
              </a:rPr>
              <a:t> </a:t>
            </a:r>
            <a:r>
              <a:rPr lang="en" sz="1600">
                <a:solidFill>
                  <a:schemeClr val="dk1"/>
                </a:solidFill>
                <a:latin typeface="Josefin Sans"/>
                <a:ea typeface="Josefin Sans"/>
                <a:cs typeface="Josefin Sans"/>
                <a:sym typeface="Josefin Sans"/>
              </a:rPr>
              <a:t>is reached, exposing RBS</a:t>
            </a:r>
            <a:endParaRPr sz="1600">
              <a:solidFill>
                <a:schemeClr val="dk1"/>
              </a:solidFill>
              <a:latin typeface="Josefin Sans"/>
              <a:ea typeface="Josefin Sans"/>
              <a:cs typeface="Josefin Sans"/>
              <a:sym typeface="Josefin Sans"/>
            </a:endParaRPr>
          </a:p>
          <a:p>
            <a:pPr indent="-330200" lvl="0" marL="457200" rtl="0" algn="l">
              <a:lnSpc>
                <a:spcPct val="115000"/>
              </a:lnSpc>
              <a:spcBef>
                <a:spcPts val="0"/>
              </a:spcBef>
              <a:spcAft>
                <a:spcPts val="0"/>
              </a:spcAft>
              <a:buClr>
                <a:schemeClr val="dk1"/>
              </a:buClr>
              <a:buSzPts val="1600"/>
              <a:buFont typeface="Josefin Sans"/>
              <a:buChar char="●"/>
            </a:pPr>
            <a:r>
              <a:rPr lang="en" sz="1600">
                <a:solidFill>
                  <a:schemeClr val="dk1"/>
                </a:solidFill>
                <a:latin typeface="Josefin Sans"/>
                <a:ea typeface="Josefin Sans"/>
                <a:cs typeface="Josefin Sans"/>
                <a:sym typeface="Josefin Sans"/>
              </a:rPr>
              <a:t>Important to note that this isn’t an on-off switch but a gradient</a:t>
            </a:r>
            <a:endParaRPr sz="1600">
              <a:solidFill>
                <a:schemeClr val="dk1"/>
              </a:solidFill>
              <a:latin typeface="Josefin Sans"/>
              <a:ea typeface="Josefin Sans"/>
              <a:cs typeface="Josefin Sans"/>
              <a:sym typeface="Josefin Sans"/>
            </a:endParaRPr>
          </a:p>
        </p:txBody>
      </p:sp>
      <p:grpSp>
        <p:nvGrpSpPr>
          <p:cNvPr id="424" name="Google Shape;424;p28"/>
          <p:cNvGrpSpPr/>
          <p:nvPr/>
        </p:nvGrpSpPr>
        <p:grpSpPr>
          <a:xfrm>
            <a:off x="1643788" y="3441100"/>
            <a:ext cx="1645275" cy="1404100"/>
            <a:chOff x="1501775" y="3441100"/>
            <a:chExt cx="1645275" cy="1404100"/>
          </a:xfrm>
        </p:grpSpPr>
        <p:grpSp>
          <p:nvGrpSpPr>
            <p:cNvPr id="425" name="Google Shape;425;p28"/>
            <p:cNvGrpSpPr/>
            <p:nvPr/>
          </p:nvGrpSpPr>
          <p:grpSpPr>
            <a:xfrm>
              <a:off x="1501775" y="3441100"/>
              <a:ext cx="1645275" cy="1404100"/>
              <a:chOff x="1509275" y="3275900"/>
              <a:chExt cx="1645275" cy="1404100"/>
            </a:xfrm>
          </p:grpSpPr>
          <p:cxnSp>
            <p:nvCxnSpPr>
              <p:cNvPr id="426" name="Google Shape;426;p28"/>
              <p:cNvCxnSpPr/>
              <p:nvPr/>
            </p:nvCxnSpPr>
            <p:spPr>
              <a:xfrm flipH="1">
                <a:off x="2228683" y="3829176"/>
                <a:ext cx="1500" cy="828300"/>
              </a:xfrm>
              <a:prstGeom prst="straightConnector1">
                <a:avLst/>
              </a:prstGeom>
              <a:noFill/>
              <a:ln cap="flat" cmpd="sng" w="28575">
                <a:solidFill>
                  <a:srgbClr val="434343"/>
                </a:solidFill>
                <a:prstDash val="solid"/>
                <a:round/>
                <a:headEnd len="med" w="med" type="none"/>
                <a:tailEnd len="med" w="med" type="none"/>
              </a:ln>
            </p:spPr>
          </p:cxnSp>
          <p:cxnSp>
            <p:nvCxnSpPr>
              <p:cNvPr id="427" name="Google Shape;427;p28"/>
              <p:cNvCxnSpPr/>
              <p:nvPr/>
            </p:nvCxnSpPr>
            <p:spPr>
              <a:xfrm flipH="1">
                <a:off x="2433658" y="3829176"/>
                <a:ext cx="1500" cy="828300"/>
              </a:xfrm>
              <a:prstGeom prst="straightConnector1">
                <a:avLst/>
              </a:prstGeom>
              <a:noFill/>
              <a:ln cap="flat" cmpd="sng" w="28575">
                <a:solidFill>
                  <a:srgbClr val="434343"/>
                </a:solidFill>
                <a:prstDash val="solid"/>
                <a:round/>
                <a:headEnd len="med" w="med" type="none"/>
                <a:tailEnd len="med" w="med" type="none"/>
              </a:ln>
            </p:spPr>
          </p:cxnSp>
          <p:sp>
            <p:nvSpPr>
              <p:cNvPr id="428" name="Google Shape;428;p28"/>
              <p:cNvSpPr/>
              <p:nvPr/>
            </p:nvSpPr>
            <p:spPr>
              <a:xfrm>
                <a:off x="1996050" y="3275900"/>
                <a:ext cx="675900" cy="630600"/>
              </a:xfrm>
              <a:prstGeom prst="ellipse">
                <a:avLst/>
              </a:prstGeom>
              <a:solidFill>
                <a:srgbClr val="FFFFFF"/>
              </a:solidFill>
              <a:ln cap="flat" cmpd="sng" w="28575">
                <a:solidFill>
                  <a:srgbClr val="434343"/>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429" name="Google Shape;429;p28"/>
              <p:cNvCxnSpPr/>
              <p:nvPr/>
            </p:nvCxnSpPr>
            <p:spPr>
              <a:xfrm flipH="1">
                <a:off x="1509275" y="4665000"/>
                <a:ext cx="720900" cy="15000"/>
              </a:xfrm>
              <a:prstGeom prst="straightConnector1">
                <a:avLst/>
              </a:prstGeom>
              <a:noFill/>
              <a:ln cap="flat" cmpd="sng" w="28575">
                <a:solidFill>
                  <a:srgbClr val="434343"/>
                </a:solidFill>
                <a:prstDash val="solid"/>
                <a:round/>
                <a:headEnd len="med" w="med" type="none"/>
                <a:tailEnd len="med" w="med" type="none"/>
              </a:ln>
            </p:spPr>
          </p:cxnSp>
          <p:cxnSp>
            <p:nvCxnSpPr>
              <p:cNvPr id="430" name="Google Shape;430;p28"/>
              <p:cNvCxnSpPr/>
              <p:nvPr/>
            </p:nvCxnSpPr>
            <p:spPr>
              <a:xfrm flipH="1">
                <a:off x="2433650" y="4634975"/>
                <a:ext cx="720900" cy="15000"/>
              </a:xfrm>
              <a:prstGeom prst="straightConnector1">
                <a:avLst/>
              </a:prstGeom>
              <a:noFill/>
              <a:ln cap="flat" cmpd="sng" w="28575">
                <a:solidFill>
                  <a:srgbClr val="434343"/>
                </a:solidFill>
                <a:prstDash val="solid"/>
                <a:round/>
                <a:headEnd len="med" w="med" type="none"/>
                <a:tailEnd len="med" w="med" type="none"/>
              </a:ln>
            </p:spPr>
          </p:cxnSp>
        </p:grpSp>
        <p:sp>
          <p:nvSpPr>
            <p:cNvPr id="431" name="Google Shape;431;p28"/>
            <p:cNvSpPr/>
            <p:nvPr/>
          </p:nvSpPr>
          <p:spPr>
            <a:xfrm>
              <a:off x="2234263" y="4004225"/>
              <a:ext cx="180300" cy="157800"/>
            </a:xfrm>
            <a:prstGeom prst="rect">
              <a:avLst/>
            </a:pr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cxnSp>
        <p:nvCxnSpPr>
          <p:cNvPr id="432" name="Google Shape;432;p28"/>
          <p:cNvCxnSpPr>
            <a:stCxn id="431" idx="1"/>
            <a:endCxn id="431" idx="3"/>
          </p:cNvCxnSpPr>
          <p:nvPr/>
        </p:nvCxnSpPr>
        <p:spPr>
          <a:xfrm>
            <a:off x="2376275" y="4083125"/>
            <a:ext cx="180300" cy="0"/>
          </a:xfrm>
          <a:prstGeom prst="straightConnector1">
            <a:avLst/>
          </a:prstGeom>
          <a:noFill/>
          <a:ln cap="flat" cmpd="sng" w="28575">
            <a:solidFill>
              <a:srgbClr val="434343"/>
            </a:solidFill>
            <a:prstDash val="solid"/>
            <a:round/>
            <a:headEnd len="med" w="med" type="none"/>
            <a:tailEnd len="med" w="med" type="none"/>
          </a:ln>
        </p:spPr>
      </p:cxnSp>
      <p:cxnSp>
        <p:nvCxnSpPr>
          <p:cNvPr id="433" name="Google Shape;433;p28"/>
          <p:cNvCxnSpPr/>
          <p:nvPr/>
        </p:nvCxnSpPr>
        <p:spPr>
          <a:xfrm>
            <a:off x="2376263" y="4198000"/>
            <a:ext cx="180300" cy="0"/>
          </a:xfrm>
          <a:prstGeom prst="straightConnector1">
            <a:avLst/>
          </a:prstGeom>
          <a:noFill/>
          <a:ln cap="flat" cmpd="sng" w="28575">
            <a:solidFill>
              <a:srgbClr val="6D9EEB"/>
            </a:solidFill>
            <a:prstDash val="solid"/>
            <a:round/>
            <a:headEnd len="med" w="med" type="none"/>
            <a:tailEnd len="med" w="med" type="none"/>
          </a:ln>
        </p:spPr>
      </p:cxnSp>
      <p:cxnSp>
        <p:nvCxnSpPr>
          <p:cNvPr id="434" name="Google Shape;434;p28"/>
          <p:cNvCxnSpPr/>
          <p:nvPr/>
        </p:nvCxnSpPr>
        <p:spPr>
          <a:xfrm>
            <a:off x="2376250" y="4312850"/>
            <a:ext cx="180300" cy="0"/>
          </a:xfrm>
          <a:prstGeom prst="straightConnector1">
            <a:avLst/>
          </a:prstGeom>
          <a:noFill/>
          <a:ln cap="flat" cmpd="sng" w="28575">
            <a:solidFill>
              <a:srgbClr val="6FA8DC"/>
            </a:solidFill>
            <a:prstDash val="solid"/>
            <a:round/>
            <a:headEnd len="med" w="med" type="none"/>
            <a:tailEnd len="med" w="med" type="none"/>
          </a:ln>
        </p:spPr>
      </p:cxnSp>
      <p:cxnSp>
        <p:nvCxnSpPr>
          <p:cNvPr id="435" name="Google Shape;435;p28"/>
          <p:cNvCxnSpPr/>
          <p:nvPr/>
        </p:nvCxnSpPr>
        <p:spPr>
          <a:xfrm>
            <a:off x="2376250" y="4420200"/>
            <a:ext cx="180300" cy="0"/>
          </a:xfrm>
          <a:prstGeom prst="straightConnector1">
            <a:avLst/>
          </a:prstGeom>
          <a:noFill/>
          <a:ln cap="flat" cmpd="sng" w="28575">
            <a:solidFill>
              <a:srgbClr val="6FA8DC"/>
            </a:solidFill>
            <a:prstDash val="solid"/>
            <a:round/>
            <a:headEnd len="med" w="med" type="none"/>
            <a:tailEnd len="med" w="med" type="none"/>
          </a:ln>
        </p:spPr>
      </p:cxnSp>
      <p:cxnSp>
        <p:nvCxnSpPr>
          <p:cNvPr id="436" name="Google Shape;436;p28"/>
          <p:cNvCxnSpPr/>
          <p:nvPr/>
        </p:nvCxnSpPr>
        <p:spPr>
          <a:xfrm>
            <a:off x="2376275" y="4535050"/>
            <a:ext cx="180300" cy="0"/>
          </a:xfrm>
          <a:prstGeom prst="straightConnector1">
            <a:avLst/>
          </a:prstGeom>
          <a:noFill/>
          <a:ln cap="flat" cmpd="sng" w="28575">
            <a:solidFill>
              <a:srgbClr val="6FA8DC"/>
            </a:solidFill>
            <a:prstDash val="solid"/>
            <a:round/>
            <a:headEnd len="med" w="med" type="none"/>
            <a:tailEnd len="med" w="med" type="none"/>
          </a:ln>
        </p:spPr>
      </p:cxnSp>
      <p:cxnSp>
        <p:nvCxnSpPr>
          <p:cNvPr id="437" name="Google Shape;437;p28"/>
          <p:cNvCxnSpPr/>
          <p:nvPr/>
        </p:nvCxnSpPr>
        <p:spPr>
          <a:xfrm>
            <a:off x="2376250" y="4642400"/>
            <a:ext cx="180300" cy="0"/>
          </a:xfrm>
          <a:prstGeom prst="straightConnector1">
            <a:avLst/>
          </a:prstGeom>
          <a:noFill/>
          <a:ln cap="flat" cmpd="sng" w="28575">
            <a:solidFill>
              <a:srgbClr val="434343"/>
            </a:solidFill>
            <a:prstDash val="solid"/>
            <a:round/>
            <a:headEnd len="med" w="med" type="none"/>
            <a:tailEnd len="med" w="med" type="none"/>
          </a:ln>
        </p:spPr>
      </p:cxnSp>
      <p:cxnSp>
        <p:nvCxnSpPr>
          <p:cNvPr id="438" name="Google Shape;438;p28"/>
          <p:cNvCxnSpPr/>
          <p:nvPr/>
        </p:nvCxnSpPr>
        <p:spPr>
          <a:xfrm>
            <a:off x="2376275" y="4757250"/>
            <a:ext cx="180300" cy="0"/>
          </a:xfrm>
          <a:prstGeom prst="straightConnector1">
            <a:avLst/>
          </a:prstGeom>
          <a:noFill/>
          <a:ln cap="flat" cmpd="sng" w="28575">
            <a:solidFill>
              <a:srgbClr val="434343"/>
            </a:solidFill>
            <a:prstDash val="solid"/>
            <a:round/>
            <a:headEnd len="med" w="med" type="none"/>
            <a:tailEnd len="med" w="med" type="none"/>
          </a:ln>
        </p:spPr>
      </p:cxnSp>
      <p:grpSp>
        <p:nvGrpSpPr>
          <p:cNvPr id="439" name="Google Shape;439;p28"/>
          <p:cNvGrpSpPr/>
          <p:nvPr/>
        </p:nvGrpSpPr>
        <p:grpSpPr>
          <a:xfrm>
            <a:off x="861588" y="4059038"/>
            <a:ext cx="555600" cy="476013"/>
            <a:chOff x="1004900" y="3947988"/>
            <a:chExt cx="555600" cy="476013"/>
          </a:xfrm>
        </p:grpSpPr>
        <p:sp>
          <p:nvSpPr>
            <p:cNvPr id="440" name="Google Shape;440;p28"/>
            <p:cNvSpPr/>
            <p:nvPr/>
          </p:nvSpPr>
          <p:spPr>
            <a:xfrm>
              <a:off x="1004900" y="3947988"/>
              <a:ext cx="555600" cy="367800"/>
            </a:xfrm>
            <a:prstGeom prst="ellipse">
              <a:avLst/>
            </a:prstGeom>
            <a:solidFill>
              <a:srgbClr val="B4A7D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41" name="Google Shape;441;p28"/>
            <p:cNvSpPr/>
            <p:nvPr/>
          </p:nvSpPr>
          <p:spPr>
            <a:xfrm>
              <a:off x="1019900" y="4201700"/>
              <a:ext cx="525600" cy="222300"/>
            </a:xfrm>
            <a:prstGeom prst="ellipse">
              <a:avLst/>
            </a:prstGeom>
            <a:solidFill>
              <a:srgbClr val="B4A7D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442" name="Google Shape;442;p28"/>
          <p:cNvSpPr txBox="1"/>
          <p:nvPr/>
        </p:nvSpPr>
        <p:spPr>
          <a:xfrm>
            <a:off x="2556563" y="4083125"/>
            <a:ext cx="863400" cy="4761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200">
                <a:solidFill>
                  <a:srgbClr val="6FA8DC"/>
                </a:solidFill>
                <a:latin typeface="Josefin Sans"/>
                <a:ea typeface="Josefin Sans"/>
                <a:cs typeface="Josefin Sans"/>
                <a:sym typeface="Josefin Sans"/>
              </a:rPr>
              <a:t>R</a:t>
            </a:r>
            <a:r>
              <a:rPr lang="en" sz="1200">
                <a:solidFill>
                  <a:srgbClr val="6FA8DC"/>
                </a:solidFill>
                <a:latin typeface="Josefin Sans"/>
                <a:ea typeface="Josefin Sans"/>
                <a:cs typeface="Josefin Sans"/>
                <a:sym typeface="Josefin Sans"/>
              </a:rPr>
              <a:t>BS Sequ</a:t>
            </a:r>
            <a:r>
              <a:rPr lang="en" sz="1200">
                <a:solidFill>
                  <a:srgbClr val="6FA8DC"/>
                </a:solidFill>
                <a:latin typeface="Josefin Sans"/>
                <a:ea typeface="Josefin Sans"/>
                <a:cs typeface="Josefin Sans"/>
                <a:sym typeface="Josefin Sans"/>
              </a:rPr>
              <a:t>ence</a:t>
            </a:r>
            <a:endParaRPr sz="1200">
              <a:solidFill>
                <a:srgbClr val="6FA8DC"/>
              </a:solidFill>
              <a:latin typeface="Josefin Sans"/>
              <a:ea typeface="Josefin Sans"/>
              <a:cs typeface="Josefin Sans"/>
              <a:sym typeface="Josefin Sans"/>
            </a:endParaRPr>
          </a:p>
        </p:txBody>
      </p:sp>
      <p:sp>
        <p:nvSpPr>
          <p:cNvPr id="443" name="Google Shape;443;p28"/>
          <p:cNvSpPr txBox="1"/>
          <p:nvPr/>
        </p:nvSpPr>
        <p:spPr>
          <a:xfrm>
            <a:off x="272238" y="3529700"/>
            <a:ext cx="1734300" cy="4761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200">
                <a:solidFill>
                  <a:srgbClr val="434343"/>
                </a:solidFill>
                <a:latin typeface="Josefin Sans"/>
                <a:ea typeface="Josefin Sans"/>
                <a:cs typeface="Josefin Sans"/>
                <a:sym typeface="Josefin Sans"/>
              </a:rPr>
              <a:t>Ribosome can’t bind to mRNA</a:t>
            </a:r>
            <a:endParaRPr sz="1200">
              <a:solidFill>
                <a:srgbClr val="434343"/>
              </a:solidFill>
              <a:latin typeface="Josefin Sans"/>
              <a:ea typeface="Josefin Sans"/>
              <a:cs typeface="Josefin Sans"/>
              <a:sym typeface="Josefin Sans"/>
            </a:endParaRPr>
          </a:p>
        </p:txBody>
      </p:sp>
      <p:sp>
        <p:nvSpPr>
          <p:cNvPr id="444" name="Google Shape;444;p28"/>
          <p:cNvSpPr txBox="1"/>
          <p:nvPr/>
        </p:nvSpPr>
        <p:spPr>
          <a:xfrm>
            <a:off x="1357088" y="4642400"/>
            <a:ext cx="369300" cy="3237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200">
                <a:latin typeface="Josefin Sans"/>
                <a:ea typeface="Josefin Sans"/>
                <a:cs typeface="Josefin Sans"/>
                <a:sym typeface="Josefin Sans"/>
              </a:rPr>
              <a:t>5’</a:t>
            </a:r>
            <a:endParaRPr sz="1200">
              <a:latin typeface="Josefin Sans"/>
              <a:ea typeface="Josefin Sans"/>
              <a:cs typeface="Josefin Sans"/>
              <a:sym typeface="Josefin Sans"/>
            </a:endParaRPr>
          </a:p>
        </p:txBody>
      </p:sp>
      <p:sp>
        <p:nvSpPr>
          <p:cNvPr id="445" name="Google Shape;445;p28"/>
          <p:cNvSpPr txBox="1"/>
          <p:nvPr/>
        </p:nvSpPr>
        <p:spPr>
          <a:xfrm>
            <a:off x="3206488" y="4642400"/>
            <a:ext cx="369300" cy="3237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200">
                <a:latin typeface="Josefin Sans"/>
                <a:ea typeface="Josefin Sans"/>
                <a:cs typeface="Josefin Sans"/>
                <a:sym typeface="Josefin Sans"/>
              </a:rPr>
              <a:t>3</a:t>
            </a:r>
            <a:r>
              <a:rPr lang="en" sz="1200">
                <a:latin typeface="Josefin Sans"/>
                <a:ea typeface="Josefin Sans"/>
                <a:cs typeface="Josefin Sans"/>
                <a:sym typeface="Josefin Sans"/>
              </a:rPr>
              <a:t>’</a:t>
            </a:r>
            <a:endParaRPr sz="1200">
              <a:latin typeface="Josefin Sans"/>
              <a:ea typeface="Josefin Sans"/>
              <a:cs typeface="Josefin Sans"/>
              <a:sym typeface="Josefin Sans"/>
            </a:endParaRPr>
          </a:p>
        </p:txBody>
      </p:sp>
      <p:sp>
        <p:nvSpPr>
          <p:cNvPr id="446" name="Google Shape;446;p28"/>
          <p:cNvSpPr txBox="1"/>
          <p:nvPr/>
        </p:nvSpPr>
        <p:spPr>
          <a:xfrm>
            <a:off x="1599263" y="2878650"/>
            <a:ext cx="1734300" cy="4761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a:latin typeface="Josefin Sans"/>
                <a:ea typeface="Josefin Sans"/>
                <a:cs typeface="Josefin Sans"/>
                <a:sym typeface="Josefin Sans"/>
              </a:rPr>
              <a:t>Low Temperature</a:t>
            </a:r>
            <a:endParaRPr>
              <a:latin typeface="Josefin Sans"/>
              <a:ea typeface="Josefin Sans"/>
              <a:cs typeface="Josefin Sans"/>
              <a:sym typeface="Josefin Sans"/>
            </a:endParaRPr>
          </a:p>
        </p:txBody>
      </p:sp>
      <p:cxnSp>
        <p:nvCxnSpPr>
          <p:cNvPr id="447" name="Google Shape;447;p28"/>
          <p:cNvCxnSpPr/>
          <p:nvPr/>
        </p:nvCxnSpPr>
        <p:spPr>
          <a:xfrm flipH="1">
            <a:off x="5265213" y="4845200"/>
            <a:ext cx="720900" cy="15000"/>
          </a:xfrm>
          <a:prstGeom prst="straightConnector1">
            <a:avLst/>
          </a:prstGeom>
          <a:noFill/>
          <a:ln cap="flat" cmpd="sng" w="28575">
            <a:solidFill>
              <a:srgbClr val="434343"/>
            </a:solidFill>
            <a:prstDash val="solid"/>
            <a:round/>
            <a:headEnd len="med" w="med" type="none"/>
            <a:tailEnd len="med" w="med" type="none"/>
          </a:ln>
        </p:spPr>
      </p:cxnSp>
      <p:cxnSp>
        <p:nvCxnSpPr>
          <p:cNvPr id="448" name="Google Shape;448;p28"/>
          <p:cNvCxnSpPr/>
          <p:nvPr/>
        </p:nvCxnSpPr>
        <p:spPr>
          <a:xfrm flipH="1">
            <a:off x="5986121" y="4006051"/>
            <a:ext cx="1500" cy="828300"/>
          </a:xfrm>
          <a:prstGeom prst="straightConnector1">
            <a:avLst/>
          </a:prstGeom>
          <a:noFill/>
          <a:ln cap="flat" cmpd="sng" w="28575">
            <a:solidFill>
              <a:srgbClr val="434343"/>
            </a:solidFill>
            <a:prstDash val="solid"/>
            <a:round/>
            <a:headEnd len="med" w="med" type="none"/>
            <a:tailEnd len="med" w="med" type="none"/>
          </a:ln>
        </p:spPr>
      </p:cxnSp>
      <p:grpSp>
        <p:nvGrpSpPr>
          <p:cNvPr id="449" name="Google Shape;449;p28"/>
          <p:cNvGrpSpPr/>
          <p:nvPr/>
        </p:nvGrpSpPr>
        <p:grpSpPr>
          <a:xfrm>
            <a:off x="5759538" y="3407288"/>
            <a:ext cx="921650" cy="720863"/>
            <a:chOff x="1988550" y="3441100"/>
            <a:chExt cx="921650" cy="720863"/>
          </a:xfrm>
        </p:grpSpPr>
        <p:sp>
          <p:nvSpPr>
            <p:cNvPr id="450" name="Google Shape;450;p28"/>
            <p:cNvSpPr/>
            <p:nvPr/>
          </p:nvSpPr>
          <p:spPr>
            <a:xfrm>
              <a:off x="1988550" y="3441100"/>
              <a:ext cx="675900" cy="630600"/>
            </a:xfrm>
            <a:prstGeom prst="ellipse">
              <a:avLst/>
            </a:prstGeom>
            <a:solidFill>
              <a:srgbClr val="FFFFFF"/>
            </a:solidFill>
            <a:ln cap="flat" cmpd="sng" w="28575">
              <a:solidFill>
                <a:srgbClr val="434343"/>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51" name="Google Shape;451;p28"/>
            <p:cNvSpPr/>
            <p:nvPr/>
          </p:nvSpPr>
          <p:spPr>
            <a:xfrm>
              <a:off x="2234300" y="3782763"/>
              <a:ext cx="675900" cy="379200"/>
            </a:xfrm>
            <a:prstGeom prst="rect">
              <a:avLst/>
            </a:pr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452" name="Google Shape;452;p28"/>
          <p:cNvSpPr/>
          <p:nvPr/>
        </p:nvSpPr>
        <p:spPr>
          <a:xfrm>
            <a:off x="6440588" y="3741563"/>
            <a:ext cx="1329050" cy="1110975"/>
          </a:xfrm>
          <a:custGeom>
            <a:rect b="b" l="l" r="r" t="t"/>
            <a:pathLst>
              <a:path extrusionOk="0" h="44439" w="53162">
                <a:moveTo>
                  <a:pt x="0" y="0"/>
                </a:moveTo>
                <a:cubicBezTo>
                  <a:pt x="0" y="4518"/>
                  <a:pt x="180" y="9690"/>
                  <a:pt x="3004" y="13216"/>
                </a:cubicBezTo>
                <a:cubicBezTo>
                  <a:pt x="5457" y="16280"/>
                  <a:pt x="9863" y="17359"/>
                  <a:pt x="12315" y="20424"/>
                </a:cubicBezTo>
                <a:cubicBezTo>
                  <a:pt x="17758" y="27225"/>
                  <a:pt x="20671" y="36826"/>
                  <a:pt x="28233" y="41148"/>
                </a:cubicBezTo>
                <a:cubicBezTo>
                  <a:pt x="35500" y="45301"/>
                  <a:pt x="44792" y="44152"/>
                  <a:pt x="53162" y="44152"/>
                </a:cubicBezTo>
              </a:path>
            </a:pathLst>
          </a:custGeom>
          <a:noFill/>
          <a:ln cap="flat" cmpd="sng" w="28575">
            <a:solidFill>
              <a:schemeClr val="dk2"/>
            </a:solidFill>
            <a:prstDash val="solid"/>
            <a:round/>
            <a:headEnd len="med" w="med" type="none"/>
            <a:tailEnd len="med" w="med" type="none"/>
          </a:ln>
        </p:spPr>
      </p:sp>
      <p:grpSp>
        <p:nvGrpSpPr>
          <p:cNvPr id="453" name="Google Shape;453;p28"/>
          <p:cNvGrpSpPr/>
          <p:nvPr/>
        </p:nvGrpSpPr>
        <p:grpSpPr>
          <a:xfrm rot="2700000">
            <a:off x="6638066" y="4083132"/>
            <a:ext cx="555595" cy="476008"/>
            <a:chOff x="1004900" y="3947988"/>
            <a:chExt cx="555600" cy="476013"/>
          </a:xfrm>
        </p:grpSpPr>
        <p:sp>
          <p:nvSpPr>
            <p:cNvPr id="454" name="Google Shape;454;p28"/>
            <p:cNvSpPr/>
            <p:nvPr/>
          </p:nvSpPr>
          <p:spPr>
            <a:xfrm>
              <a:off x="1004900" y="3947988"/>
              <a:ext cx="555600" cy="367800"/>
            </a:xfrm>
            <a:prstGeom prst="ellipse">
              <a:avLst/>
            </a:prstGeom>
            <a:solidFill>
              <a:srgbClr val="B4A7D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55" name="Google Shape;455;p28"/>
            <p:cNvSpPr/>
            <p:nvPr/>
          </p:nvSpPr>
          <p:spPr>
            <a:xfrm>
              <a:off x="1019900" y="4201700"/>
              <a:ext cx="525600" cy="222300"/>
            </a:xfrm>
            <a:prstGeom prst="ellipse">
              <a:avLst/>
            </a:prstGeom>
            <a:solidFill>
              <a:srgbClr val="B4A7D6"/>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456" name="Google Shape;456;p28"/>
          <p:cNvSpPr/>
          <p:nvPr/>
        </p:nvSpPr>
        <p:spPr>
          <a:xfrm>
            <a:off x="6634281" y="3411050"/>
            <a:ext cx="166725" cy="788425"/>
          </a:xfrm>
          <a:custGeom>
            <a:rect b="b" l="l" r="r" t="t"/>
            <a:pathLst>
              <a:path extrusionOk="0" h="31537" w="6669">
                <a:moveTo>
                  <a:pt x="3365" y="31537"/>
                </a:moveTo>
                <a:cubicBezTo>
                  <a:pt x="-5699" y="26100"/>
                  <a:pt x="6669" y="10570"/>
                  <a:pt x="6669" y="0"/>
                </a:cubicBezTo>
              </a:path>
            </a:pathLst>
          </a:custGeom>
          <a:noFill/>
          <a:ln cap="flat" cmpd="sng" w="28575">
            <a:solidFill>
              <a:srgbClr val="FFD966"/>
            </a:solidFill>
            <a:prstDash val="solid"/>
            <a:round/>
            <a:headEnd len="med" w="med" type="none"/>
            <a:tailEnd len="med" w="med" type="none"/>
          </a:ln>
        </p:spPr>
      </p:sp>
      <p:sp>
        <p:nvSpPr>
          <p:cNvPr id="457" name="Google Shape;457;p28"/>
          <p:cNvSpPr txBox="1"/>
          <p:nvPr/>
        </p:nvSpPr>
        <p:spPr>
          <a:xfrm>
            <a:off x="4986038" y="4642400"/>
            <a:ext cx="369300" cy="3237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200">
                <a:latin typeface="Josefin Sans"/>
                <a:ea typeface="Josefin Sans"/>
                <a:cs typeface="Josefin Sans"/>
                <a:sym typeface="Josefin Sans"/>
              </a:rPr>
              <a:t>5’</a:t>
            </a:r>
            <a:endParaRPr sz="1200">
              <a:latin typeface="Josefin Sans"/>
              <a:ea typeface="Josefin Sans"/>
              <a:cs typeface="Josefin Sans"/>
              <a:sym typeface="Josefin Sans"/>
            </a:endParaRPr>
          </a:p>
        </p:txBody>
      </p:sp>
      <p:sp>
        <p:nvSpPr>
          <p:cNvPr id="458" name="Google Shape;458;p28"/>
          <p:cNvSpPr txBox="1"/>
          <p:nvPr/>
        </p:nvSpPr>
        <p:spPr>
          <a:xfrm>
            <a:off x="7784788" y="4642400"/>
            <a:ext cx="369300" cy="3237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200">
                <a:latin typeface="Josefin Sans"/>
                <a:ea typeface="Josefin Sans"/>
                <a:cs typeface="Josefin Sans"/>
                <a:sym typeface="Josefin Sans"/>
              </a:rPr>
              <a:t>3’</a:t>
            </a:r>
            <a:endParaRPr sz="1200">
              <a:latin typeface="Josefin Sans"/>
              <a:ea typeface="Josefin Sans"/>
              <a:cs typeface="Josefin Sans"/>
              <a:sym typeface="Josefin Sans"/>
            </a:endParaRPr>
          </a:p>
        </p:txBody>
      </p:sp>
      <p:sp>
        <p:nvSpPr>
          <p:cNvPr id="459" name="Google Shape;459;p28"/>
          <p:cNvSpPr txBox="1"/>
          <p:nvPr/>
        </p:nvSpPr>
        <p:spPr>
          <a:xfrm>
            <a:off x="7137463" y="3772200"/>
            <a:ext cx="1734300" cy="9135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200">
                <a:solidFill>
                  <a:srgbClr val="434343"/>
                </a:solidFill>
                <a:latin typeface="Josefin Sans"/>
                <a:ea typeface="Josefin Sans"/>
                <a:cs typeface="Josefin Sans"/>
                <a:sym typeface="Josefin Sans"/>
              </a:rPr>
              <a:t>RBS sequence is free and r</a:t>
            </a:r>
            <a:r>
              <a:rPr lang="en" sz="1200">
                <a:solidFill>
                  <a:srgbClr val="434343"/>
                </a:solidFill>
                <a:latin typeface="Josefin Sans"/>
                <a:ea typeface="Josefin Sans"/>
                <a:cs typeface="Josefin Sans"/>
                <a:sym typeface="Josefin Sans"/>
              </a:rPr>
              <a:t>ibosome binds to start translation</a:t>
            </a:r>
            <a:endParaRPr sz="1200">
              <a:solidFill>
                <a:srgbClr val="434343"/>
              </a:solidFill>
              <a:latin typeface="Josefin Sans"/>
              <a:ea typeface="Josefin Sans"/>
              <a:cs typeface="Josefin Sans"/>
              <a:sym typeface="Josefin Sans"/>
            </a:endParaRPr>
          </a:p>
        </p:txBody>
      </p:sp>
      <p:sp>
        <p:nvSpPr>
          <p:cNvPr id="460" name="Google Shape;460;p28"/>
          <p:cNvSpPr txBox="1"/>
          <p:nvPr/>
        </p:nvSpPr>
        <p:spPr>
          <a:xfrm>
            <a:off x="5303288" y="2878650"/>
            <a:ext cx="1734300" cy="4761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a:latin typeface="Josefin Sans"/>
                <a:ea typeface="Josefin Sans"/>
                <a:cs typeface="Josefin Sans"/>
                <a:sym typeface="Josefin Sans"/>
              </a:rPr>
              <a:t>High</a:t>
            </a:r>
            <a:r>
              <a:rPr lang="en">
                <a:latin typeface="Josefin Sans"/>
                <a:ea typeface="Josefin Sans"/>
                <a:cs typeface="Josefin Sans"/>
                <a:sym typeface="Josefin Sans"/>
              </a:rPr>
              <a:t> Temperature</a:t>
            </a:r>
            <a:endParaRPr>
              <a:latin typeface="Josefin Sans"/>
              <a:ea typeface="Josefin Sans"/>
              <a:cs typeface="Josefin Sans"/>
              <a:sym typeface="Josefin Sans"/>
            </a:endParaRPr>
          </a:p>
        </p:txBody>
      </p:sp>
      <p:sp>
        <p:nvSpPr>
          <p:cNvPr id="461" name="Google Shape;461;p28"/>
          <p:cNvSpPr txBox="1"/>
          <p:nvPr/>
        </p:nvSpPr>
        <p:spPr>
          <a:xfrm>
            <a:off x="4559338" y="4206600"/>
            <a:ext cx="1734300" cy="4272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200">
                <a:solidFill>
                  <a:srgbClr val="434343"/>
                </a:solidFill>
                <a:latin typeface="Josefin Sans"/>
                <a:ea typeface="Josefin Sans"/>
                <a:cs typeface="Josefin Sans"/>
                <a:sym typeface="Josefin Sans"/>
              </a:rPr>
              <a:t>Hairpin melts </a:t>
            </a:r>
            <a:endParaRPr sz="1200">
              <a:solidFill>
                <a:srgbClr val="434343"/>
              </a:solidFill>
              <a:latin typeface="Josefin Sans"/>
              <a:ea typeface="Josefin Sans"/>
              <a:cs typeface="Josefin Sans"/>
              <a:sym typeface="Josefin Sans"/>
            </a:endParaRPr>
          </a:p>
        </p:txBody>
      </p:sp>
      <p:sp>
        <p:nvSpPr>
          <p:cNvPr id="462" name="Google Shape;462;p28"/>
          <p:cNvSpPr/>
          <p:nvPr/>
        </p:nvSpPr>
        <p:spPr>
          <a:xfrm>
            <a:off x="3460275" y="3824025"/>
            <a:ext cx="1742400" cy="181800"/>
          </a:xfrm>
          <a:prstGeom prst="rightArrow">
            <a:avLst>
              <a:gd fmla="val 50000" name="adj1"/>
              <a:gd fmla="val 50000" name="adj2"/>
            </a:avLst>
          </a:prstGeom>
          <a:gradFill>
            <a:gsLst>
              <a:gs pos="0">
                <a:srgbClr val="E6B8AF"/>
              </a:gs>
              <a:gs pos="100000">
                <a:srgbClr val="CC4125"/>
              </a:gs>
            </a:gsLst>
            <a:lin ang="18900044" scaled="0"/>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423">
                                            <p:txEl>
                                              <p:pRg end="0" st="0"/>
                                            </p:txEl>
                                          </p:spTgt>
                                        </p:tgtEl>
                                        <p:attrNameLst>
                                          <p:attrName>style.visibility</p:attrName>
                                        </p:attrNameLst>
                                      </p:cBhvr>
                                      <p:to>
                                        <p:strVal val="visible"/>
                                      </p:to>
                                    </p:set>
                                    <p:animEffect filter="fade" transition="in">
                                      <p:cBhvr>
                                        <p:cTn dur="1000"/>
                                        <p:tgtEl>
                                          <p:spTgt spid="423">
                                            <p:txEl>
                                              <p:pRg end="0" st="0"/>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423">
                                            <p:txEl>
                                              <p:pRg end="1" st="1"/>
                                            </p:txEl>
                                          </p:spTgt>
                                        </p:tgtEl>
                                        <p:attrNameLst>
                                          <p:attrName>style.visibility</p:attrName>
                                        </p:attrNameLst>
                                      </p:cBhvr>
                                      <p:to>
                                        <p:strVal val="visible"/>
                                      </p:to>
                                    </p:set>
                                    <p:animEffect filter="fade" transition="in">
                                      <p:cBhvr>
                                        <p:cTn dur="1000"/>
                                        <p:tgtEl>
                                          <p:spTgt spid="423">
                                            <p:txEl>
                                              <p:pRg end="1" st="1"/>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423">
                                            <p:txEl>
                                              <p:pRg end="2" st="2"/>
                                            </p:txEl>
                                          </p:spTgt>
                                        </p:tgtEl>
                                        <p:attrNameLst>
                                          <p:attrName>style.visibility</p:attrName>
                                        </p:attrNameLst>
                                      </p:cBhvr>
                                      <p:to>
                                        <p:strVal val="visible"/>
                                      </p:to>
                                    </p:set>
                                    <p:animEffect filter="fade" transition="in">
                                      <p:cBhvr>
                                        <p:cTn dur="1000"/>
                                        <p:tgtEl>
                                          <p:spTgt spid="423">
                                            <p:txEl>
                                              <p:pRg end="2" st="2"/>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423">
                                            <p:txEl>
                                              <p:pRg end="3" st="3"/>
                                            </p:txEl>
                                          </p:spTgt>
                                        </p:tgtEl>
                                        <p:attrNameLst>
                                          <p:attrName>style.visibility</p:attrName>
                                        </p:attrNameLst>
                                      </p:cBhvr>
                                      <p:to>
                                        <p:strVal val="visible"/>
                                      </p:to>
                                    </p:set>
                                    <p:animEffect filter="fade" transition="in">
                                      <p:cBhvr>
                                        <p:cTn dur="1000"/>
                                        <p:tgtEl>
                                          <p:spTgt spid="423">
                                            <p:txEl>
                                              <p:pRg end="3" st="3"/>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423">
                                            <p:txEl>
                                              <p:pRg end="4" st="4"/>
                                            </p:txEl>
                                          </p:spTgt>
                                        </p:tgtEl>
                                        <p:attrNameLst>
                                          <p:attrName>style.visibility</p:attrName>
                                        </p:attrNameLst>
                                      </p:cBhvr>
                                      <p:to>
                                        <p:strVal val="visible"/>
                                      </p:to>
                                    </p:set>
                                    <p:animEffect filter="fade" transition="in">
                                      <p:cBhvr>
                                        <p:cTn dur="1000"/>
                                        <p:tgtEl>
                                          <p:spTgt spid="423">
                                            <p:txEl>
                                              <p:pRg end="4" st="4"/>
                                            </p:txEl>
                                          </p:spTgt>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423">
                                            <p:txEl>
                                              <p:pRg end="5" st="5"/>
                                            </p:txEl>
                                          </p:spTgt>
                                        </p:tgtEl>
                                        <p:attrNameLst>
                                          <p:attrName>style.visibility</p:attrName>
                                        </p:attrNameLst>
                                      </p:cBhvr>
                                      <p:to>
                                        <p:strVal val="visible"/>
                                      </p:to>
                                    </p:set>
                                    <p:animEffect filter="fade" transition="in">
                                      <p:cBhvr>
                                        <p:cTn dur="1000"/>
                                        <p:tgtEl>
                                          <p:spTgt spid="423">
                                            <p:txEl>
                                              <p:pRg end="5" st="5"/>
                                            </p:txEl>
                                          </p:spTgt>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66" name="Shape 466"/>
        <p:cNvGrpSpPr/>
        <p:nvPr/>
      </p:nvGrpSpPr>
      <p:grpSpPr>
        <a:xfrm>
          <a:off x="0" y="0"/>
          <a:ext cx="0" cy="0"/>
          <a:chOff x="0" y="0"/>
          <a:chExt cx="0" cy="0"/>
        </a:xfrm>
      </p:grpSpPr>
      <p:sp>
        <p:nvSpPr>
          <p:cNvPr id="467" name="Google Shape;467;p29"/>
          <p:cNvSpPr txBox="1"/>
          <p:nvPr/>
        </p:nvSpPr>
        <p:spPr>
          <a:xfrm>
            <a:off x="245525" y="342688"/>
            <a:ext cx="8520600" cy="5727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3000">
                <a:solidFill>
                  <a:srgbClr val="00A1B2"/>
                </a:solidFill>
                <a:latin typeface="Josefin Sans"/>
                <a:ea typeface="Josefin Sans"/>
                <a:cs typeface="Josefin Sans"/>
                <a:sym typeface="Josefin Sans"/>
              </a:rPr>
              <a:t>Protein Tagging</a:t>
            </a:r>
            <a:endParaRPr sz="3000">
              <a:solidFill>
                <a:srgbClr val="00A1B2"/>
              </a:solidFill>
              <a:latin typeface="Josefin Sans"/>
              <a:ea typeface="Josefin Sans"/>
              <a:cs typeface="Josefin Sans"/>
              <a:sym typeface="Josefin Sans"/>
            </a:endParaRPr>
          </a:p>
        </p:txBody>
      </p:sp>
      <p:sp>
        <p:nvSpPr>
          <p:cNvPr id="468" name="Google Shape;468;p29"/>
          <p:cNvSpPr txBox="1"/>
          <p:nvPr/>
        </p:nvSpPr>
        <p:spPr>
          <a:xfrm>
            <a:off x="311700" y="1210275"/>
            <a:ext cx="8368800" cy="37665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lang="en" sz="1800">
                <a:solidFill>
                  <a:schemeClr val="dk1"/>
                </a:solidFill>
                <a:latin typeface="Josefin Sans"/>
                <a:ea typeface="Josefin Sans"/>
                <a:cs typeface="Josefin Sans"/>
                <a:sym typeface="Josefin Sans"/>
              </a:rPr>
              <a:t>Tags are fused to GOI and transcribed/translated along with it. Often they can be removed by chemical or enzymatic processing.</a:t>
            </a:r>
            <a:endParaRPr sz="1800">
              <a:solidFill>
                <a:schemeClr val="dk1"/>
              </a:solidFill>
              <a:latin typeface="Josefin Sans"/>
              <a:ea typeface="Josefin Sans"/>
              <a:cs typeface="Josefin Sans"/>
              <a:sym typeface="Josefin Sans"/>
            </a:endParaRPr>
          </a:p>
          <a:p>
            <a:pPr indent="-342900" lvl="0" marL="457200" rtl="0" algn="l">
              <a:lnSpc>
                <a:spcPct val="115000"/>
              </a:lnSpc>
              <a:spcBef>
                <a:spcPts val="1600"/>
              </a:spcBef>
              <a:spcAft>
                <a:spcPts val="0"/>
              </a:spcAft>
              <a:buClr>
                <a:schemeClr val="dk1"/>
              </a:buClr>
              <a:buSzPts val="1800"/>
              <a:buFont typeface="Josefin Sans"/>
              <a:buChar char="●"/>
            </a:pPr>
            <a:r>
              <a:rPr b="1" lang="en" sz="1800">
                <a:solidFill>
                  <a:schemeClr val="dk1"/>
                </a:solidFill>
                <a:latin typeface="Josefin Sans"/>
                <a:ea typeface="Josefin Sans"/>
                <a:cs typeface="Josefin Sans"/>
                <a:sym typeface="Josefin Sans"/>
              </a:rPr>
              <a:t>Affinity tags</a:t>
            </a:r>
            <a:r>
              <a:rPr lang="en" sz="1800">
                <a:solidFill>
                  <a:schemeClr val="dk1"/>
                </a:solidFill>
                <a:latin typeface="Josefin Sans"/>
                <a:ea typeface="Josefin Sans"/>
                <a:cs typeface="Josefin Sans"/>
                <a:sym typeface="Josefin Sans"/>
              </a:rPr>
              <a:t> - for purification via affinity chromatography</a:t>
            </a:r>
            <a:endParaRPr sz="1800">
              <a:solidFill>
                <a:schemeClr val="dk1"/>
              </a:solidFill>
              <a:latin typeface="Josefin Sans"/>
              <a:ea typeface="Josefin Sans"/>
              <a:cs typeface="Josefin Sans"/>
              <a:sym typeface="Josefin Sans"/>
            </a:endParaRPr>
          </a:p>
          <a:p>
            <a:pPr indent="-342900" lvl="1" marL="914400" rtl="0" algn="l">
              <a:lnSpc>
                <a:spcPct val="115000"/>
              </a:lnSpc>
              <a:spcBef>
                <a:spcPts val="1000"/>
              </a:spcBef>
              <a:spcAft>
                <a:spcPts val="0"/>
              </a:spcAft>
              <a:buClr>
                <a:schemeClr val="dk1"/>
              </a:buClr>
              <a:buSzPts val="1800"/>
              <a:buFont typeface="Josefin Sans"/>
              <a:buChar char="○"/>
            </a:pPr>
            <a:r>
              <a:rPr lang="en" sz="1800">
                <a:solidFill>
                  <a:schemeClr val="dk1"/>
                </a:solidFill>
                <a:latin typeface="Josefin Sans"/>
                <a:ea typeface="Josefin Sans"/>
                <a:cs typeface="Josefin Sans"/>
                <a:sym typeface="Josefin Sans"/>
              </a:rPr>
              <a:t>Polyhistidine affinity tag (a.k.a. His-tag or His</a:t>
            </a:r>
            <a:r>
              <a:rPr baseline="-25000" lang="en" sz="1800">
                <a:solidFill>
                  <a:schemeClr val="dk1"/>
                </a:solidFill>
                <a:latin typeface="Josefin Sans"/>
                <a:ea typeface="Josefin Sans"/>
                <a:cs typeface="Josefin Sans"/>
                <a:sym typeface="Josefin Sans"/>
              </a:rPr>
              <a:t>6</a:t>
            </a:r>
            <a:r>
              <a:rPr lang="en" sz="1800">
                <a:solidFill>
                  <a:schemeClr val="dk1"/>
                </a:solidFill>
                <a:latin typeface="Josefin Sans"/>
                <a:ea typeface="Josefin Sans"/>
                <a:cs typeface="Josefin Sans"/>
                <a:sym typeface="Josefin Sans"/>
              </a:rPr>
              <a:t>)</a:t>
            </a:r>
            <a:endParaRPr sz="1800">
              <a:solidFill>
                <a:schemeClr val="dk1"/>
              </a:solidFill>
              <a:latin typeface="Josefin Sans"/>
              <a:ea typeface="Josefin Sans"/>
              <a:cs typeface="Josefin Sans"/>
              <a:sym typeface="Josefin Sans"/>
            </a:endParaRPr>
          </a:p>
          <a:p>
            <a:pPr indent="-342900" lvl="1" marL="914400" rtl="0" algn="l">
              <a:lnSpc>
                <a:spcPct val="115000"/>
              </a:lnSpc>
              <a:spcBef>
                <a:spcPts val="0"/>
              </a:spcBef>
              <a:spcAft>
                <a:spcPts val="0"/>
              </a:spcAft>
              <a:buClr>
                <a:schemeClr val="dk1"/>
              </a:buClr>
              <a:buSzPts val="1800"/>
              <a:buFont typeface="Josefin Sans"/>
              <a:buChar char="○"/>
            </a:pPr>
            <a:r>
              <a:rPr lang="en" sz="1800">
                <a:solidFill>
                  <a:schemeClr val="dk1"/>
                </a:solidFill>
                <a:latin typeface="Josefin Sans"/>
                <a:ea typeface="Josefin Sans"/>
                <a:cs typeface="Josefin Sans"/>
                <a:sym typeface="Josefin Sans"/>
              </a:rPr>
              <a:t>Maltose binding protein (MBP)</a:t>
            </a:r>
            <a:endParaRPr sz="1800">
              <a:solidFill>
                <a:schemeClr val="dk1"/>
              </a:solidFill>
              <a:latin typeface="Josefin Sans"/>
              <a:ea typeface="Josefin Sans"/>
              <a:cs typeface="Josefin Sans"/>
              <a:sym typeface="Josefin Sans"/>
            </a:endParaRPr>
          </a:p>
          <a:p>
            <a:pPr indent="-342900" lvl="1" marL="914400" rtl="0" algn="l">
              <a:lnSpc>
                <a:spcPct val="115000"/>
              </a:lnSpc>
              <a:spcBef>
                <a:spcPts val="0"/>
              </a:spcBef>
              <a:spcAft>
                <a:spcPts val="0"/>
              </a:spcAft>
              <a:buClr>
                <a:schemeClr val="dk1"/>
              </a:buClr>
              <a:buSzPts val="1800"/>
              <a:buFont typeface="Josefin Sans"/>
              <a:buChar char="○"/>
            </a:pPr>
            <a:r>
              <a:rPr lang="en" sz="1800">
                <a:solidFill>
                  <a:schemeClr val="dk1"/>
                </a:solidFill>
                <a:latin typeface="Josefin Sans"/>
                <a:ea typeface="Josefin Sans"/>
                <a:cs typeface="Josefin Sans"/>
                <a:sym typeface="Josefin Sans"/>
              </a:rPr>
              <a:t>Calmodulin binding peptide (CBP)</a:t>
            </a:r>
            <a:endParaRPr sz="1800">
              <a:solidFill>
                <a:schemeClr val="dk1"/>
              </a:solidFill>
              <a:latin typeface="Josefin Sans"/>
              <a:ea typeface="Josefin Sans"/>
              <a:cs typeface="Josefin Sans"/>
              <a:sym typeface="Josefin Sans"/>
            </a:endParaRPr>
          </a:p>
          <a:p>
            <a:pPr indent="-342900" lvl="1" marL="914400" rtl="0" algn="l">
              <a:lnSpc>
                <a:spcPct val="115000"/>
              </a:lnSpc>
              <a:spcBef>
                <a:spcPts val="0"/>
              </a:spcBef>
              <a:spcAft>
                <a:spcPts val="0"/>
              </a:spcAft>
              <a:buClr>
                <a:schemeClr val="dk1"/>
              </a:buClr>
              <a:buSzPts val="1800"/>
              <a:buFont typeface="Josefin Sans"/>
              <a:buChar char="○"/>
            </a:pPr>
            <a:r>
              <a:rPr lang="en" sz="1800">
                <a:solidFill>
                  <a:schemeClr val="dk1"/>
                </a:solidFill>
                <a:latin typeface="Josefin Sans"/>
                <a:ea typeface="Josefin Sans"/>
                <a:cs typeface="Josefin Sans"/>
                <a:sym typeface="Josefin Sans"/>
              </a:rPr>
              <a:t>Streptavidin/biotin-based systems</a:t>
            </a:r>
            <a:endParaRPr sz="1800">
              <a:solidFill>
                <a:schemeClr val="dk1"/>
              </a:solidFill>
              <a:latin typeface="Josefin Sans"/>
              <a:ea typeface="Josefin Sans"/>
              <a:cs typeface="Josefin Sans"/>
              <a:sym typeface="Josefin Sans"/>
            </a:endParaRPr>
          </a:p>
          <a:p>
            <a:pPr indent="-342900" lvl="1" marL="914400" rtl="0" algn="l">
              <a:lnSpc>
                <a:spcPct val="115000"/>
              </a:lnSpc>
              <a:spcBef>
                <a:spcPts val="0"/>
              </a:spcBef>
              <a:spcAft>
                <a:spcPts val="0"/>
              </a:spcAft>
              <a:buClr>
                <a:schemeClr val="dk1"/>
              </a:buClr>
              <a:buSzPts val="1800"/>
              <a:buFont typeface="Josefin Sans"/>
              <a:buChar char="○"/>
            </a:pPr>
            <a:r>
              <a:rPr lang="en" sz="1800">
                <a:solidFill>
                  <a:schemeClr val="dk1"/>
                </a:solidFill>
                <a:latin typeface="Josefin Sans"/>
                <a:ea typeface="Josefin Sans"/>
                <a:cs typeface="Josefin Sans"/>
                <a:sym typeface="Josefin Sans"/>
              </a:rPr>
              <a:t>Many more</a:t>
            </a:r>
            <a:endParaRPr sz="1800">
              <a:solidFill>
                <a:schemeClr val="dk1"/>
              </a:solidFill>
              <a:latin typeface="Josefin Sans"/>
              <a:ea typeface="Josefin Sans"/>
              <a:cs typeface="Josefin Sans"/>
              <a:sym typeface="Josefin Sans"/>
            </a:endParaRPr>
          </a:p>
          <a:p>
            <a:pPr indent="0" lvl="0" marL="0" rtl="0" algn="l">
              <a:lnSpc>
                <a:spcPct val="115000"/>
              </a:lnSpc>
              <a:spcBef>
                <a:spcPts val="1600"/>
              </a:spcBef>
              <a:spcAft>
                <a:spcPts val="0"/>
              </a:spcAft>
              <a:buNone/>
            </a:pPr>
            <a:r>
              <a:t/>
            </a:r>
            <a:endParaRPr sz="1800">
              <a:solidFill>
                <a:schemeClr val="dk1"/>
              </a:solidFill>
              <a:latin typeface="Josefin Sans"/>
              <a:ea typeface="Josefin Sans"/>
              <a:cs typeface="Josefin Sans"/>
              <a:sym typeface="Josefin Sans"/>
            </a:endParaRPr>
          </a:p>
          <a:p>
            <a:pPr indent="0" lvl="0" marL="457200" marR="0" rtl="0" algn="l">
              <a:lnSpc>
                <a:spcPct val="115000"/>
              </a:lnSpc>
              <a:spcBef>
                <a:spcPts val="1600"/>
              </a:spcBef>
              <a:spcAft>
                <a:spcPts val="1600"/>
              </a:spcAft>
              <a:buNone/>
            </a:pPr>
            <a:r>
              <a:t/>
            </a:r>
            <a:endParaRPr sz="1800">
              <a:solidFill>
                <a:schemeClr val="dk1"/>
              </a:solidFill>
              <a:latin typeface="Josefin Sans"/>
              <a:ea typeface="Josefin Sans"/>
              <a:cs typeface="Josefin Sans"/>
              <a:sym typeface="Josefin Sans"/>
            </a:endParaRPr>
          </a:p>
        </p:txBody>
      </p:sp>
      <p:pic>
        <p:nvPicPr>
          <p:cNvPr id="469" name="Google Shape;469;p29"/>
          <p:cNvPicPr preferRelativeResize="0"/>
          <p:nvPr/>
        </p:nvPicPr>
        <p:blipFill rotWithShape="1">
          <a:blip r:embed="rId3">
            <a:alphaModFix/>
          </a:blip>
          <a:srcRect b="6217" l="0" r="0" t="0"/>
          <a:stretch/>
        </p:blipFill>
        <p:spPr>
          <a:xfrm>
            <a:off x="6060425" y="2781400"/>
            <a:ext cx="2999701" cy="2264251"/>
          </a:xfrm>
          <a:prstGeom prst="rect">
            <a:avLst/>
          </a:prstGeom>
          <a:noFill/>
          <a:ln>
            <a:noFill/>
          </a:ln>
        </p:spPr>
      </p:pic>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73" name="Shape 473"/>
        <p:cNvGrpSpPr/>
        <p:nvPr/>
      </p:nvGrpSpPr>
      <p:grpSpPr>
        <a:xfrm>
          <a:off x="0" y="0"/>
          <a:ext cx="0" cy="0"/>
          <a:chOff x="0" y="0"/>
          <a:chExt cx="0" cy="0"/>
        </a:xfrm>
      </p:grpSpPr>
      <p:sp>
        <p:nvSpPr>
          <p:cNvPr id="474" name="Google Shape;474;p30"/>
          <p:cNvSpPr txBox="1"/>
          <p:nvPr/>
        </p:nvSpPr>
        <p:spPr>
          <a:xfrm>
            <a:off x="245525" y="342688"/>
            <a:ext cx="8520600" cy="5727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3000">
                <a:solidFill>
                  <a:srgbClr val="00A1B2"/>
                </a:solidFill>
                <a:latin typeface="Josefin Sans"/>
                <a:ea typeface="Josefin Sans"/>
                <a:cs typeface="Josefin Sans"/>
                <a:sym typeface="Josefin Sans"/>
              </a:rPr>
              <a:t>Biotin and Streptavidin</a:t>
            </a:r>
            <a:endParaRPr sz="3000">
              <a:solidFill>
                <a:srgbClr val="00A1B2"/>
              </a:solidFill>
              <a:latin typeface="Josefin Sans"/>
              <a:ea typeface="Josefin Sans"/>
              <a:cs typeface="Josefin Sans"/>
              <a:sym typeface="Josefin Sans"/>
            </a:endParaRPr>
          </a:p>
        </p:txBody>
      </p:sp>
      <p:sp>
        <p:nvSpPr>
          <p:cNvPr id="475" name="Google Shape;475;p30"/>
          <p:cNvSpPr txBox="1"/>
          <p:nvPr/>
        </p:nvSpPr>
        <p:spPr>
          <a:xfrm>
            <a:off x="311700" y="1210275"/>
            <a:ext cx="5860500" cy="3766500"/>
          </a:xfrm>
          <a:prstGeom prst="rect">
            <a:avLst/>
          </a:prstGeom>
          <a:noFill/>
          <a:ln>
            <a:noFill/>
          </a:ln>
        </p:spPr>
        <p:txBody>
          <a:bodyPr anchorCtr="0" anchor="t" bIns="91425" lIns="91425" spcFirstLastPara="1" rIns="91425" wrap="square" tIns="91425">
            <a:noAutofit/>
          </a:bodyPr>
          <a:lstStyle/>
          <a:p>
            <a:pPr indent="-342900" lvl="0" marL="457200" rtl="0" algn="l">
              <a:lnSpc>
                <a:spcPct val="115000"/>
              </a:lnSpc>
              <a:spcBef>
                <a:spcPts val="0"/>
              </a:spcBef>
              <a:spcAft>
                <a:spcPts val="0"/>
              </a:spcAft>
              <a:buClr>
                <a:schemeClr val="dk1"/>
              </a:buClr>
              <a:buSzPts val="1800"/>
              <a:buFont typeface="Josefin Sans"/>
              <a:buChar char="●"/>
            </a:pPr>
            <a:r>
              <a:rPr lang="en" sz="1800">
                <a:solidFill>
                  <a:schemeClr val="dk1"/>
                </a:solidFill>
                <a:latin typeface="Josefin Sans"/>
                <a:ea typeface="Josefin Sans"/>
                <a:cs typeface="Josefin Sans"/>
                <a:sym typeface="Josefin Sans"/>
              </a:rPr>
              <a:t>Biotin </a:t>
            </a:r>
            <a:endParaRPr sz="1800">
              <a:solidFill>
                <a:schemeClr val="dk1"/>
              </a:solidFill>
              <a:latin typeface="Josefin Sans"/>
              <a:ea typeface="Josefin Sans"/>
              <a:cs typeface="Josefin Sans"/>
              <a:sym typeface="Josefin Sans"/>
            </a:endParaRPr>
          </a:p>
          <a:p>
            <a:pPr indent="-342900" lvl="1" marL="914400" rtl="0" algn="l">
              <a:lnSpc>
                <a:spcPct val="115000"/>
              </a:lnSpc>
              <a:spcBef>
                <a:spcPts val="0"/>
              </a:spcBef>
              <a:spcAft>
                <a:spcPts val="0"/>
              </a:spcAft>
              <a:buClr>
                <a:schemeClr val="dk1"/>
              </a:buClr>
              <a:buSzPts val="1800"/>
              <a:buFont typeface="Josefin Sans"/>
              <a:buChar char="○"/>
            </a:pPr>
            <a:r>
              <a:rPr lang="en" sz="1800">
                <a:solidFill>
                  <a:schemeClr val="dk1"/>
                </a:solidFill>
                <a:latin typeface="Josefin Sans"/>
                <a:ea typeface="Josefin Sans"/>
                <a:cs typeface="Josefin Sans"/>
                <a:sym typeface="Josefin Sans"/>
              </a:rPr>
              <a:t>Water-soluble B vitamin, also called vitamin B</a:t>
            </a:r>
            <a:endParaRPr sz="1800">
              <a:solidFill>
                <a:schemeClr val="dk1"/>
              </a:solidFill>
              <a:latin typeface="Josefin Sans"/>
              <a:ea typeface="Josefin Sans"/>
              <a:cs typeface="Josefin Sans"/>
              <a:sym typeface="Josefin Sans"/>
            </a:endParaRPr>
          </a:p>
          <a:p>
            <a:pPr indent="-342900" lvl="1" marL="914400" rtl="0" algn="l">
              <a:lnSpc>
                <a:spcPct val="115000"/>
              </a:lnSpc>
              <a:spcBef>
                <a:spcPts val="0"/>
              </a:spcBef>
              <a:spcAft>
                <a:spcPts val="0"/>
              </a:spcAft>
              <a:buClr>
                <a:schemeClr val="dk1"/>
              </a:buClr>
              <a:buSzPts val="1800"/>
              <a:buFont typeface="Josefin Sans"/>
              <a:buChar char="○"/>
            </a:pPr>
            <a:r>
              <a:rPr lang="en" sz="1800">
                <a:solidFill>
                  <a:schemeClr val="dk1"/>
                </a:solidFill>
                <a:latin typeface="Josefin Sans"/>
                <a:ea typeface="Josefin Sans"/>
                <a:cs typeface="Josefin Sans"/>
                <a:sym typeface="Josefin Sans"/>
              </a:rPr>
              <a:t>Plays a large role in many metabolic pathways</a:t>
            </a:r>
            <a:endParaRPr sz="1800">
              <a:solidFill>
                <a:schemeClr val="dk1"/>
              </a:solidFill>
              <a:latin typeface="Josefin Sans"/>
              <a:ea typeface="Josefin Sans"/>
              <a:cs typeface="Josefin Sans"/>
              <a:sym typeface="Josefin Sans"/>
            </a:endParaRPr>
          </a:p>
          <a:p>
            <a:pPr indent="-342900" lvl="0" marL="457200" rtl="0" algn="l">
              <a:lnSpc>
                <a:spcPct val="115000"/>
              </a:lnSpc>
              <a:spcBef>
                <a:spcPts val="1000"/>
              </a:spcBef>
              <a:spcAft>
                <a:spcPts val="0"/>
              </a:spcAft>
              <a:buClr>
                <a:schemeClr val="dk1"/>
              </a:buClr>
              <a:buSzPts val="1800"/>
              <a:buFont typeface="Josefin Sans"/>
              <a:buChar char="●"/>
            </a:pPr>
            <a:r>
              <a:rPr lang="en" sz="1800">
                <a:solidFill>
                  <a:schemeClr val="dk1"/>
                </a:solidFill>
                <a:latin typeface="Josefin Sans"/>
                <a:ea typeface="Josefin Sans"/>
                <a:cs typeface="Josefin Sans"/>
                <a:sym typeface="Josefin Sans"/>
              </a:rPr>
              <a:t>Streptavidin/avidin </a:t>
            </a:r>
            <a:endParaRPr sz="1800">
              <a:solidFill>
                <a:schemeClr val="dk1"/>
              </a:solidFill>
              <a:latin typeface="Josefin Sans"/>
              <a:ea typeface="Josefin Sans"/>
              <a:cs typeface="Josefin Sans"/>
              <a:sym typeface="Josefin Sans"/>
            </a:endParaRPr>
          </a:p>
          <a:p>
            <a:pPr indent="-342900" lvl="1" marL="914400" rtl="0" algn="l">
              <a:lnSpc>
                <a:spcPct val="115000"/>
              </a:lnSpc>
              <a:spcBef>
                <a:spcPts val="0"/>
              </a:spcBef>
              <a:spcAft>
                <a:spcPts val="0"/>
              </a:spcAft>
              <a:buClr>
                <a:schemeClr val="dk1"/>
              </a:buClr>
              <a:buSzPts val="1800"/>
              <a:buFont typeface="Josefin Sans"/>
              <a:buChar char="○"/>
            </a:pPr>
            <a:r>
              <a:rPr lang="en" sz="1800">
                <a:solidFill>
                  <a:schemeClr val="dk1"/>
                </a:solidFill>
                <a:latin typeface="Josefin Sans"/>
                <a:ea typeface="Josefin Sans"/>
                <a:cs typeface="Josefin Sans"/>
                <a:sym typeface="Josefin Sans"/>
              </a:rPr>
              <a:t>Small proteins naturally found in bacteria and egg whites</a:t>
            </a:r>
            <a:endParaRPr sz="1800">
              <a:solidFill>
                <a:schemeClr val="dk1"/>
              </a:solidFill>
              <a:latin typeface="Josefin Sans"/>
              <a:ea typeface="Josefin Sans"/>
              <a:cs typeface="Josefin Sans"/>
              <a:sym typeface="Josefin Sans"/>
            </a:endParaRPr>
          </a:p>
          <a:p>
            <a:pPr indent="-342900" lvl="1" marL="914400" rtl="0" algn="l">
              <a:lnSpc>
                <a:spcPct val="115000"/>
              </a:lnSpc>
              <a:spcBef>
                <a:spcPts val="0"/>
              </a:spcBef>
              <a:spcAft>
                <a:spcPts val="0"/>
              </a:spcAft>
              <a:buClr>
                <a:schemeClr val="dk1"/>
              </a:buClr>
              <a:buSzPts val="1800"/>
              <a:buFont typeface="Josefin Sans"/>
              <a:buChar char="○"/>
            </a:pPr>
            <a:r>
              <a:rPr lang="en" sz="1800">
                <a:solidFill>
                  <a:schemeClr val="dk1"/>
                </a:solidFill>
                <a:latin typeface="Josefin Sans"/>
                <a:ea typeface="Josefin Sans"/>
                <a:cs typeface="Josefin Sans"/>
                <a:sym typeface="Josefin Sans"/>
              </a:rPr>
              <a:t>Formed tetramers</a:t>
            </a:r>
            <a:endParaRPr sz="1800">
              <a:solidFill>
                <a:schemeClr val="dk1"/>
              </a:solidFill>
              <a:latin typeface="Josefin Sans"/>
              <a:ea typeface="Josefin Sans"/>
              <a:cs typeface="Josefin Sans"/>
              <a:sym typeface="Josefin Sans"/>
            </a:endParaRPr>
          </a:p>
          <a:p>
            <a:pPr indent="-342900" lvl="1" marL="914400" rtl="0" algn="l">
              <a:lnSpc>
                <a:spcPct val="115000"/>
              </a:lnSpc>
              <a:spcBef>
                <a:spcPts val="0"/>
              </a:spcBef>
              <a:spcAft>
                <a:spcPts val="0"/>
              </a:spcAft>
              <a:buClr>
                <a:schemeClr val="dk1"/>
              </a:buClr>
              <a:buSzPts val="1800"/>
              <a:buFont typeface="Josefin Sans"/>
              <a:buChar char="○"/>
            </a:pPr>
            <a:r>
              <a:rPr lang="en" sz="1800">
                <a:solidFill>
                  <a:schemeClr val="dk1"/>
                </a:solidFill>
                <a:latin typeface="Josefin Sans"/>
                <a:ea typeface="Josefin Sans"/>
                <a:cs typeface="Josefin Sans"/>
                <a:sym typeface="Josefin Sans"/>
              </a:rPr>
              <a:t>Used to sequester biotin</a:t>
            </a:r>
            <a:endParaRPr sz="1800">
              <a:solidFill>
                <a:schemeClr val="dk1"/>
              </a:solidFill>
              <a:latin typeface="Josefin Sans"/>
              <a:ea typeface="Josefin Sans"/>
              <a:cs typeface="Josefin Sans"/>
              <a:sym typeface="Josefin Sans"/>
            </a:endParaRPr>
          </a:p>
          <a:p>
            <a:pPr indent="-342900" lvl="1" marL="914400" rtl="0" algn="l">
              <a:lnSpc>
                <a:spcPct val="115000"/>
              </a:lnSpc>
              <a:spcBef>
                <a:spcPts val="0"/>
              </a:spcBef>
              <a:spcAft>
                <a:spcPts val="0"/>
              </a:spcAft>
              <a:buClr>
                <a:schemeClr val="dk1"/>
              </a:buClr>
              <a:buSzPts val="1800"/>
              <a:buFont typeface="Josefin Sans"/>
              <a:buChar char="○"/>
            </a:pPr>
            <a:r>
              <a:rPr lang="en" sz="1800">
                <a:solidFill>
                  <a:schemeClr val="dk1"/>
                </a:solidFill>
                <a:latin typeface="Josefin Sans"/>
                <a:ea typeface="Josefin Sans"/>
                <a:cs typeface="Josefin Sans"/>
                <a:sym typeface="Josefin Sans"/>
              </a:rPr>
              <a:t>Can have different numbers of biotin-binding sites per tetramer</a:t>
            </a:r>
            <a:endParaRPr sz="1800">
              <a:solidFill>
                <a:schemeClr val="dk1"/>
              </a:solidFill>
              <a:latin typeface="Josefin Sans"/>
              <a:ea typeface="Josefin Sans"/>
              <a:cs typeface="Josefin Sans"/>
              <a:sym typeface="Josefin Sans"/>
            </a:endParaRPr>
          </a:p>
          <a:p>
            <a:pPr indent="0" lvl="0" marL="457200" rtl="0" algn="l">
              <a:lnSpc>
                <a:spcPct val="115000"/>
              </a:lnSpc>
              <a:spcBef>
                <a:spcPts val="1600"/>
              </a:spcBef>
              <a:spcAft>
                <a:spcPts val="1600"/>
              </a:spcAft>
              <a:buNone/>
            </a:pPr>
            <a:r>
              <a:t/>
            </a:r>
            <a:endParaRPr sz="1800">
              <a:solidFill>
                <a:schemeClr val="dk1"/>
              </a:solidFill>
              <a:latin typeface="Josefin Sans"/>
              <a:ea typeface="Josefin Sans"/>
              <a:cs typeface="Josefin Sans"/>
              <a:sym typeface="Josefin Sans"/>
            </a:endParaRPr>
          </a:p>
        </p:txBody>
      </p:sp>
      <p:pic>
        <p:nvPicPr>
          <p:cNvPr id="476" name="Google Shape;476;p30"/>
          <p:cNvPicPr preferRelativeResize="0"/>
          <p:nvPr/>
        </p:nvPicPr>
        <p:blipFill>
          <a:blip r:embed="rId3">
            <a:alphaModFix/>
          </a:blip>
          <a:stretch>
            <a:fillRect/>
          </a:stretch>
        </p:blipFill>
        <p:spPr>
          <a:xfrm>
            <a:off x="6281350" y="1210275"/>
            <a:ext cx="2433699" cy="1358825"/>
          </a:xfrm>
          <a:prstGeom prst="rect">
            <a:avLst/>
          </a:prstGeom>
          <a:noFill/>
          <a:ln>
            <a:noFill/>
          </a:ln>
        </p:spPr>
      </p:pic>
      <p:pic>
        <p:nvPicPr>
          <p:cNvPr id="477" name="Google Shape;477;p30"/>
          <p:cNvPicPr preferRelativeResize="0"/>
          <p:nvPr/>
        </p:nvPicPr>
        <p:blipFill>
          <a:blip r:embed="rId4">
            <a:alphaModFix/>
          </a:blip>
          <a:stretch>
            <a:fillRect/>
          </a:stretch>
        </p:blipFill>
        <p:spPr>
          <a:xfrm>
            <a:off x="6336150" y="2744601"/>
            <a:ext cx="2095500" cy="2066925"/>
          </a:xfrm>
          <a:prstGeom prst="rect">
            <a:avLst/>
          </a:prstGeom>
          <a:noFill/>
          <a:ln>
            <a:noFill/>
          </a:ln>
        </p:spPr>
      </p:pic>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81" name="Shape 481"/>
        <p:cNvGrpSpPr/>
        <p:nvPr/>
      </p:nvGrpSpPr>
      <p:grpSpPr>
        <a:xfrm>
          <a:off x="0" y="0"/>
          <a:ext cx="0" cy="0"/>
          <a:chOff x="0" y="0"/>
          <a:chExt cx="0" cy="0"/>
        </a:xfrm>
      </p:grpSpPr>
      <p:sp>
        <p:nvSpPr>
          <p:cNvPr id="482" name="Google Shape;482;p31"/>
          <p:cNvSpPr txBox="1"/>
          <p:nvPr/>
        </p:nvSpPr>
        <p:spPr>
          <a:xfrm>
            <a:off x="245525" y="342688"/>
            <a:ext cx="8520600" cy="5727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3000">
                <a:solidFill>
                  <a:srgbClr val="00A1B2"/>
                </a:solidFill>
                <a:latin typeface="Josefin Sans"/>
                <a:ea typeface="Josefin Sans"/>
                <a:cs typeface="Josefin Sans"/>
                <a:sym typeface="Josefin Sans"/>
              </a:rPr>
              <a:t>Biotin and Streptavidin</a:t>
            </a:r>
            <a:endParaRPr sz="3000">
              <a:solidFill>
                <a:srgbClr val="00A1B2"/>
              </a:solidFill>
              <a:latin typeface="Josefin Sans"/>
              <a:ea typeface="Josefin Sans"/>
              <a:cs typeface="Josefin Sans"/>
              <a:sym typeface="Josefin Sans"/>
            </a:endParaRPr>
          </a:p>
        </p:txBody>
      </p:sp>
      <p:sp>
        <p:nvSpPr>
          <p:cNvPr id="483" name="Google Shape;483;p31"/>
          <p:cNvSpPr txBox="1"/>
          <p:nvPr/>
        </p:nvSpPr>
        <p:spPr>
          <a:xfrm>
            <a:off x="474113" y="940650"/>
            <a:ext cx="8520600" cy="3766500"/>
          </a:xfrm>
          <a:prstGeom prst="rect">
            <a:avLst/>
          </a:prstGeom>
          <a:noFill/>
          <a:ln>
            <a:noFill/>
          </a:ln>
        </p:spPr>
        <p:txBody>
          <a:bodyPr anchorCtr="0" anchor="t" bIns="91425" lIns="91425" spcFirstLastPara="1" rIns="91425" wrap="square" tIns="91425">
            <a:noAutofit/>
          </a:bodyPr>
          <a:lstStyle/>
          <a:p>
            <a:pPr indent="-342900" lvl="0" marL="457200" rtl="0" algn="l">
              <a:lnSpc>
                <a:spcPct val="115000"/>
              </a:lnSpc>
              <a:spcBef>
                <a:spcPts val="0"/>
              </a:spcBef>
              <a:spcAft>
                <a:spcPts val="0"/>
              </a:spcAft>
              <a:buClr>
                <a:schemeClr val="dk1"/>
              </a:buClr>
              <a:buSzPts val="1800"/>
              <a:buFont typeface="Josefin Sans"/>
              <a:buChar char="●"/>
            </a:pPr>
            <a:r>
              <a:rPr lang="en" sz="1800">
                <a:solidFill>
                  <a:schemeClr val="dk1"/>
                </a:solidFill>
                <a:latin typeface="Josefin Sans"/>
                <a:ea typeface="Josefin Sans"/>
                <a:cs typeface="Josefin Sans"/>
                <a:sym typeface="Josefin Sans"/>
              </a:rPr>
              <a:t>The binding of biotin to streptavidin is one of the strongest non-covalent interactions known in nature</a:t>
            </a:r>
            <a:endParaRPr sz="1800">
              <a:solidFill>
                <a:schemeClr val="dk1"/>
              </a:solidFill>
              <a:latin typeface="Josefin Sans"/>
              <a:ea typeface="Josefin Sans"/>
              <a:cs typeface="Josefin Sans"/>
              <a:sym typeface="Josefin Sans"/>
            </a:endParaRPr>
          </a:p>
          <a:p>
            <a:pPr indent="-342900" lvl="0" marL="457200" rtl="0" algn="l">
              <a:lnSpc>
                <a:spcPct val="115000"/>
              </a:lnSpc>
              <a:spcBef>
                <a:spcPts val="0"/>
              </a:spcBef>
              <a:spcAft>
                <a:spcPts val="0"/>
              </a:spcAft>
              <a:buClr>
                <a:schemeClr val="dk1"/>
              </a:buClr>
              <a:buSzPts val="1800"/>
              <a:buFont typeface="Josefin Sans"/>
              <a:buChar char="●"/>
            </a:pPr>
            <a:r>
              <a:rPr lang="en" sz="1800">
                <a:solidFill>
                  <a:schemeClr val="dk1"/>
                </a:solidFill>
                <a:latin typeface="Josefin Sans"/>
                <a:ea typeface="Josefin Sans"/>
                <a:cs typeface="Josefin Sans"/>
                <a:sym typeface="Josefin Sans"/>
              </a:rPr>
              <a:t>Can biotinylate proteins, nucleic acids, and other molecules</a:t>
            </a:r>
            <a:endParaRPr sz="1800">
              <a:solidFill>
                <a:schemeClr val="dk1"/>
              </a:solidFill>
              <a:latin typeface="Josefin Sans"/>
              <a:ea typeface="Josefin Sans"/>
              <a:cs typeface="Josefin Sans"/>
              <a:sym typeface="Josefin Sans"/>
            </a:endParaRPr>
          </a:p>
          <a:p>
            <a:pPr indent="-342900" lvl="0" marL="457200" rtl="0" algn="l">
              <a:lnSpc>
                <a:spcPct val="115000"/>
              </a:lnSpc>
              <a:spcBef>
                <a:spcPts val="0"/>
              </a:spcBef>
              <a:spcAft>
                <a:spcPts val="0"/>
              </a:spcAft>
              <a:buClr>
                <a:schemeClr val="dk1"/>
              </a:buClr>
              <a:buSzPts val="1800"/>
              <a:buFont typeface="Josefin Sans"/>
              <a:buChar char="●"/>
            </a:pPr>
            <a:r>
              <a:rPr lang="en" sz="1800">
                <a:solidFill>
                  <a:schemeClr val="dk1"/>
                </a:solidFill>
                <a:latin typeface="Josefin Sans"/>
                <a:ea typeface="Josefin Sans"/>
                <a:cs typeface="Josefin Sans"/>
                <a:sym typeface="Josefin Sans"/>
              </a:rPr>
              <a:t>Applications include: </a:t>
            </a:r>
            <a:endParaRPr sz="1800">
              <a:solidFill>
                <a:schemeClr val="dk1"/>
              </a:solidFill>
              <a:latin typeface="Josefin Sans"/>
              <a:ea typeface="Josefin Sans"/>
              <a:cs typeface="Josefin Sans"/>
              <a:sym typeface="Josefin Sans"/>
            </a:endParaRPr>
          </a:p>
          <a:p>
            <a:pPr indent="-342900" lvl="1" marL="1371600" rtl="0" algn="l">
              <a:lnSpc>
                <a:spcPct val="115000"/>
              </a:lnSpc>
              <a:spcBef>
                <a:spcPts val="0"/>
              </a:spcBef>
              <a:spcAft>
                <a:spcPts val="0"/>
              </a:spcAft>
              <a:buClr>
                <a:schemeClr val="dk1"/>
              </a:buClr>
              <a:buSzPts val="1800"/>
              <a:buFont typeface="Josefin Sans"/>
              <a:buChar char="○"/>
            </a:pPr>
            <a:r>
              <a:rPr lang="en" sz="1800">
                <a:solidFill>
                  <a:schemeClr val="dk1"/>
                </a:solidFill>
                <a:latin typeface="Josefin Sans"/>
                <a:ea typeface="Josefin Sans"/>
                <a:cs typeface="Josefin Sans"/>
                <a:sym typeface="Josefin Sans"/>
              </a:rPr>
              <a:t>Affinity chromatography</a:t>
            </a:r>
            <a:endParaRPr sz="1800">
              <a:solidFill>
                <a:schemeClr val="dk1"/>
              </a:solidFill>
              <a:latin typeface="Josefin Sans"/>
              <a:ea typeface="Josefin Sans"/>
              <a:cs typeface="Josefin Sans"/>
              <a:sym typeface="Josefin Sans"/>
            </a:endParaRPr>
          </a:p>
          <a:p>
            <a:pPr indent="-342900" lvl="1" marL="1371600" rtl="0" algn="l">
              <a:lnSpc>
                <a:spcPct val="115000"/>
              </a:lnSpc>
              <a:spcBef>
                <a:spcPts val="0"/>
              </a:spcBef>
              <a:spcAft>
                <a:spcPts val="0"/>
              </a:spcAft>
              <a:buClr>
                <a:schemeClr val="dk1"/>
              </a:buClr>
              <a:buSzPts val="1800"/>
              <a:buFont typeface="Josefin Sans"/>
              <a:buChar char="○"/>
            </a:pPr>
            <a:r>
              <a:rPr lang="en" sz="1800">
                <a:solidFill>
                  <a:schemeClr val="dk1"/>
                </a:solidFill>
                <a:latin typeface="Josefin Sans"/>
                <a:ea typeface="Josefin Sans"/>
                <a:cs typeface="Josefin Sans"/>
                <a:sym typeface="Josefin Sans"/>
              </a:rPr>
              <a:t>Northern, Southern, Western blotting</a:t>
            </a:r>
            <a:endParaRPr sz="1800">
              <a:solidFill>
                <a:schemeClr val="dk1"/>
              </a:solidFill>
              <a:latin typeface="Josefin Sans"/>
              <a:ea typeface="Josefin Sans"/>
              <a:cs typeface="Josefin Sans"/>
              <a:sym typeface="Josefin Sans"/>
            </a:endParaRPr>
          </a:p>
          <a:p>
            <a:pPr indent="-342900" lvl="1" marL="1371600" rtl="0" algn="l">
              <a:lnSpc>
                <a:spcPct val="115000"/>
              </a:lnSpc>
              <a:spcBef>
                <a:spcPts val="0"/>
              </a:spcBef>
              <a:spcAft>
                <a:spcPts val="0"/>
              </a:spcAft>
              <a:buClr>
                <a:schemeClr val="dk1"/>
              </a:buClr>
              <a:buSzPts val="1800"/>
              <a:buFont typeface="Josefin Sans"/>
              <a:buChar char="○"/>
            </a:pPr>
            <a:r>
              <a:rPr lang="en" sz="1800">
                <a:solidFill>
                  <a:schemeClr val="dk1"/>
                </a:solidFill>
                <a:latin typeface="Josefin Sans"/>
                <a:ea typeface="Josefin Sans"/>
                <a:cs typeface="Josefin Sans"/>
                <a:sym typeface="Josefin Sans"/>
              </a:rPr>
              <a:t>Biosensors</a:t>
            </a:r>
            <a:endParaRPr sz="1800">
              <a:solidFill>
                <a:schemeClr val="dk1"/>
              </a:solidFill>
              <a:latin typeface="Josefin Sans"/>
              <a:ea typeface="Josefin Sans"/>
              <a:cs typeface="Josefin Sans"/>
              <a:sym typeface="Josefin Sans"/>
            </a:endParaRPr>
          </a:p>
        </p:txBody>
      </p:sp>
      <p:pic>
        <p:nvPicPr>
          <p:cNvPr id="484" name="Google Shape;484;p31"/>
          <p:cNvPicPr preferRelativeResize="0"/>
          <p:nvPr/>
        </p:nvPicPr>
        <p:blipFill>
          <a:blip r:embed="rId3">
            <a:alphaModFix/>
          </a:blip>
          <a:stretch>
            <a:fillRect/>
          </a:stretch>
        </p:blipFill>
        <p:spPr>
          <a:xfrm>
            <a:off x="2218975" y="3204025"/>
            <a:ext cx="5737274" cy="2662526"/>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9" name="Shape 59"/>
        <p:cNvGrpSpPr/>
        <p:nvPr/>
      </p:nvGrpSpPr>
      <p:grpSpPr>
        <a:xfrm>
          <a:off x="0" y="0"/>
          <a:ext cx="0" cy="0"/>
          <a:chOff x="0" y="0"/>
          <a:chExt cx="0" cy="0"/>
        </a:xfrm>
      </p:grpSpPr>
      <p:sp>
        <p:nvSpPr>
          <p:cNvPr id="60" name="Google Shape;60;p14"/>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1400">
                <a:solidFill>
                  <a:schemeClr val="dk1"/>
                </a:solidFill>
                <a:latin typeface="Josefin Sans"/>
                <a:ea typeface="Josefin Sans"/>
                <a:cs typeface="Josefin Sans"/>
                <a:sym typeface="Josefin Sans"/>
              </a:rPr>
              <a:t>Recap Questions:</a:t>
            </a:r>
            <a:endParaRPr sz="1400">
              <a:solidFill>
                <a:schemeClr val="dk1"/>
              </a:solidFill>
              <a:latin typeface="Josefin Sans"/>
              <a:ea typeface="Josefin Sans"/>
              <a:cs typeface="Josefin Sans"/>
              <a:sym typeface="Josefin Sans"/>
            </a:endParaRPr>
          </a:p>
          <a:p>
            <a:pPr indent="-317500" lvl="0" marL="457200" rtl="0" algn="l">
              <a:spcBef>
                <a:spcPts val="1600"/>
              </a:spcBef>
              <a:spcAft>
                <a:spcPts val="0"/>
              </a:spcAft>
              <a:buClr>
                <a:schemeClr val="dk1"/>
              </a:buClr>
              <a:buSzPts val="1400"/>
              <a:buFont typeface="Josefin Sans"/>
              <a:buAutoNum type="arabicPeriod"/>
            </a:pPr>
            <a:r>
              <a:rPr lang="en" sz="1400">
                <a:solidFill>
                  <a:schemeClr val="dk1"/>
                </a:solidFill>
                <a:latin typeface="Josefin Sans"/>
                <a:ea typeface="Josefin Sans"/>
                <a:cs typeface="Josefin Sans"/>
                <a:sym typeface="Josefin Sans"/>
              </a:rPr>
              <a:t>What is the benefit of using binary vector systems?</a:t>
            </a:r>
            <a:endParaRPr sz="1400">
              <a:solidFill>
                <a:schemeClr val="dk1"/>
              </a:solidFill>
              <a:latin typeface="Josefin Sans"/>
              <a:ea typeface="Josefin Sans"/>
              <a:cs typeface="Josefin Sans"/>
              <a:sym typeface="Josefin Sans"/>
            </a:endParaRPr>
          </a:p>
          <a:p>
            <a:pPr indent="-317500" lvl="0" marL="457200" rtl="0" algn="l">
              <a:spcBef>
                <a:spcPts val="0"/>
              </a:spcBef>
              <a:spcAft>
                <a:spcPts val="0"/>
              </a:spcAft>
              <a:buClr>
                <a:schemeClr val="dk1"/>
              </a:buClr>
              <a:buSzPts val="1400"/>
              <a:buFont typeface="Josefin Sans"/>
              <a:buAutoNum type="arabicPeriod"/>
            </a:pPr>
            <a:r>
              <a:rPr lang="en" sz="1400">
                <a:solidFill>
                  <a:schemeClr val="dk1"/>
                </a:solidFill>
                <a:latin typeface="Josefin Sans"/>
                <a:ea typeface="Josefin Sans"/>
                <a:cs typeface="Josefin Sans"/>
                <a:sym typeface="Josefin Sans"/>
              </a:rPr>
              <a:t>How does the T7 binary vector system work? </a:t>
            </a:r>
            <a:endParaRPr sz="1400">
              <a:solidFill>
                <a:schemeClr val="dk1"/>
              </a:solidFill>
              <a:latin typeface="Josefin Sans"/>
              <a:ea typeface="Josefin Sans"/>
              <a:cs typeface="Josefin Sans"/>
              <a:sym typeface="Josefin Sans"/>
            </a:endParaRPr>
          </a:p>
          <a:p>
            <a:pPr indent="-317500" lvl="0" marL="457200" rtl="0" algn="l">
              <a:spcBef>
                <a:spcPts val="0"/>
              </a:spcBef>
              <a:spcAft>
                <a:spcPts val="0"/>
              </a:spcAft>
              <a:buClr>
                <a:schemeClr val="dk1"/>
              </a:buClr>
              <a:buSzPts val="1400"/>
              <a:buFont typeface="Josefin Sans"/>
              <a:buAutoNum type="arabicPeriod"/>
            </a:pPr>
            <a:r>
              <a:rPr lang="en" sz="1400">
                <a:solidFill>
                  <a:schemeClr val="dk1"/>
                </a:solidFill>
                <a:latin typeface="Josefin Sans"/>
                <a:ea typeface="Josefin Sans"/>
                <a:cs typeface="Josefin Sans"/>
                <a:sym typeface="Josefin Sans"/>
              </a:rPr>
              <a:t>What about the mutated RBS system?</a:t>
            </a:r>
            <a:endParaRPr sz="1400">
              <a:solidFill>
                <a:schemeClr val="dk1"/>
              </a:solidFill>
              <a:latin typeface="Josefin Sans"/>
              <a:ea typeface="Josefin Sans"/>
              <a:cs typeface="Josefin Sans"/>
              <a:sym typeface="Josefin Sans"/>
            </a:endParaRPr>
          </a:p>
          <a:p>
            <a:pPr indent="-317500" lvl="0" marL="457200" rtl="0" algn="l">
              <a:spcBef>
                <a:spcPts val="0"/>
              </a:spcBef>
              <a:spcAft>
                <a:spcPts val="0"/>
              </a:spcAft>
              <a:buClr>
                <a:schemeClr val="dk1"/>
              </a:buClr>
              <a:buSzPts val="1400"/>
              <a:buFont typeface="Josefin Sans"/>
              <a:buAutoNum type="arabicPeriod"/>
            </a:pPr>
            <a:r>
              <a:rPr lang="en" sz="1400">
                <a:solidFill>
                  <a:schemeClr val="dk1"/>
                </a:solidFill>
                <a:latin typeface="Josefin Sans"/>
                <a:ea typeface="Josefin Sans"/>
                <a:cs typeface="Josefin Sans"/>
                <a:sym typeface="Josefin Sans"/>
              </a:rPr>
              <a:t>How do you induce the invertibe promoter system?</a:t>
            </a:r>
            <a:endParaRPr sz="1400">
              <a:solidFill>
                <a:schemeClr val="dk1"/>
              </a:solidFill>
              <a:latin typeface="Josefin Sans"/>
              <a:ea typeface="Josefin Sans"/>
              <a:cs typeface="Josefin Sans"/>
              <a:sym typeface="Josefin Sans"/>
            </a:endParaRPr>
          </a:p>
          <a:p>
            <a:pPr indent="-317500" lvl="0" marL="457200" rtl="0" algn="l">
              <a:spcBef>
                <a:spcPts val="0"/>
              </a:spcBef>
              <a:spcAft>
                <a:spcPts val="0"/>
              </a:spcAft>
              <a:buClr>
                <a:schemeClr val="dk1"/>
              </a:buClr>
              <a:buSzPts val="1400"/>
              <a:buFont typeface="Josefin Sans"/>
              <a:buAutoNum type="arabicPeriod"/>
            </a:pPr>
            <a:r>
              <a:rPr lang="en" sz="1400">
                <a:solidFill>
                  <a:schemeClr val="dk1"/>
                </a:solidFill>
                <a:latin typeface="Josefin Sans"/>
                <a:ea typeface="Josefin Sans"/>
                <a:cs typeface="Josefin Sans"/>
                <a:sym typeface="Josefin Sans"/>
              </a:rPr>
              <a:t>Why is the OmpA promoter present at the end of the integrase gene?</a:t>
            </a:r>
            <a:endParaRPr sz="1400">
              <a:solidFill>
                <a:schemeClr val="dk1"/>
              </a:solidFill>
              <a:latin typeface="Josefin Sans"/>
              <a:ea typeface="Josefin Sans"/>
              <a:cs typeface="Josefin Sans"/>
              <a:sym typeface="Josefin Sans"/>
            </a:endParaRPr>
          </a:p>
          <a:p>
            <a:pPr indent="-317500" lvl="0" marL="457200" rtl="0" algn="l">
              <a:spcBef>
                <a:spcPts val="0"/>
              </a:spcBef>
              <a:spcAft>
                <a:spcPts val="0"/>
              </a:spcAft>
              <a:buClr>
                <a:schemeClr val="dk1"/>
              </a:buClr>
              <a:buSzPts val="1400"/>
              <a:buFont typeface="Josefin Sans"/>
              <a:buAutoNum type="arabicPeriod"/>
            </a:pPr>
            <a:r>
              <a:rPr lang="en" sz="1400">
                <a:solidFill>
                  <a:schemeClr val="dk1"/>
                </a:solidFill>
                <a:latin typeface="Josefin Sans"/>
                <a:ea typeface="Josefin Sans"/>
                <a:cs typeface="Josefin Sans"/>
                <a:sym typeface="Josefin Sans"/>
              </a:rPr>
              <a:t>What are the components of sgRNA?</a:t>
            </a:r>
            <a:endParaRPr sz="1400">
              <a:solidFill>
                <a:schemeClr val="dk1"/>
              </a:solidFill>
              <a:latin typeface="Josefin Sans"/>
              <a:ea typeface="Josefin Sans"/>
              <a:cs typeface="Josefin Sans"/>
              <a:sym typeface="Josefin Sans"/>
            </a:endParaRPr>
          </a:p>
          <a:p>
            <a:pPr indent="-317500" lvl="0" marL="457200" rtl="0" algn="l">
              <a:spcBef>
                <a:spcPts val="0"/>
              </a:spcBef>
              <a:spcAft>
                <a:spcPts val="0"/>
              </a:spcAft>
              <a:buClr>
                <a:schemeClr val="dk1"/>
              </a:buClr>
              <a:buSzPts val="1400"/>
              <a:buFont typeface="Josefin Sans"/>
              <a:buAutoNum type="arabicPeriod"/>
            </a:pPr>
            <a:r>
              <a:rPr lang="en" sz="1400">
                <a:solidFill>
                  <a:schemeClr val="dk1"/>
                </a:solidFill>
                <a:latin typeface="Josefin Sans"/>
                <a:ea typeface="Josefin Sans"/>
                <a:cs typeface="Josefin Sans"/>
                <a:sym typeface="Josefin Sans"/>
              </a:rPr>
              <a:t>What are the different types of DNA repair and which CRISPR/Cas systems are they relevant to?</a:t>
            </a:r>
            <a:endParaRPr sz="1400">
              <a:solidFill>
                <a:schemeClr val="dk1"/>
              </a:solidFill>
              <a:latin typeface="Josefin Sans"/>
              <a:ea typeface="Josefin Sans"/>
              <a:cs typeface="Josefin Sans"/>
              <a:sym typeface="Josefin Sans"/>
            </a:endParaRPr>
          </a:p>
          <a:p>
            <a:pPr indent="0" lvl="0" marL="0" rtl="0" algn="l">
              <a:spcBef>
                <a:spcPts val="1600"/>
              </a:spcBef>
              <a:spcAft>
                <a:spcPts val="0"/>
              </a:spcAft>
              <a:buNone/>
            </a:pPr>
            <a:r>
              <a:t/>
            </a:r>
            <a:endParaRPr sz="1400">
              <a:solidFill>
                <a:schemeClr val="dk1"/>
              </a:solidFill>
              <a:latin typeface="Josefin Sans"/>
              <a:ea typeface="Josefin Sans"/>
              <a:cs typeface="Josefin Sans"/>
              <a:sym typeface="Josefin Sans"/>
            </a:endParaRPr>
          </a:p>
          <a:p>
            <a:pPr indent="0" lvl="0" marL="0" rtl="0" algn="l">
              <a:spcBef>
                <a:spcPts val="1600"/>
              </a:spcBef>
              <a:spcAft>
                <a:spcPts val="0"/>
              </a:spcAft>
              <a:buNone/>
            </a:pPr>
            <a:r>
              <a:t/>
            </a:r>
            <a:endParaRPr sz="1400">
              <a:solidFill>
                <a:schemeClr val="dk1"/>
              </a:solidFill>
              <a:latin typeface="Josefin Sans"/>
              <a:ea typeface="Josefin Sans"/>
              <a:cs typeface="Josefin Sans"/>
              <a:sym typeface="Josefin Sans"/>
            </a:endParaRPr>
          </a:p>
          <a:p>
            <a:pPr indent="0" lvl="0" marL="0" rtl="0" algn="l">
              <a:spcBef>
                <a:spcPts val="1600"/>
              </a:spcBef>
              <a:spcAft>
                <a:spcPts val="1600"/>
              </a:spcAft>
              <a:buNone/>
            </a:pPr>
            <a:r>
              <a:t/>
            </a:r>
            <a:endParaRPr sz="1400">
              <a:solidFill>
                <a:schemeClr val="dk1"/>
              </a:solidFill>
              <a:latin typeface="Josefin Sans"/>
              <a:ea typeface="Josefin Sans"/>
              <a:cs typeface="Josefin Sans"/>
              <a:sym typeface="Josefin Sans"/>
            </a:endParaRPr>
          </a:p>
        </p:txBody>
      </p:sp>
      <p:sp>
        <p:nvSpPr>
          <p:cNvPr id="61" name="Google Shape;61;p14"/>
          <p:cNvSpPr txBox="1"/>
          <p:nvPr>
            <p:ph type="title"/>
          </p:nvPr>
        </p:nvSpPr>
        <p:spPr>
          <a:xfrm>
            <a:off x="311700" y="294625"/>
            <a:ext cx="8520600" cy="5727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a:solidFill>
                  <a:schemeClr val="accent5"/>
                </a:solidFill>
                <a:latin typeface="Josefin Sans"/>
                <a:ea typeface="Josefin Sans"/>
                <a:cs typeface="Josefin Sans"/>
                <a:sym typeface="Josefin Sans"/>
              </a:rPr>
              <a:t>Recap: Genetic Circuits IV</a:t>
            </a:r>
            <a:endParaRPr>
              <a:solidFill>
                <a:schemeClr val="accent5"/>
              </a:solidFill>
              <a:latin typeface="Josefin Sans"/>
              <a:ea typeface="Josefin Sans"/>
              <a:cs typeface="Josefin Sans"/>
              <a:sym typeface="Josefin Sans"/>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88" name="Shape 488"/>
        <p:cNvGrpSpPr/>
        <p:nvPr/>
      </p:nvGrpSpPr>
      <p:grpSpPr>
        <a:xfrm>
          <a:off x="0" y="0"/>
          <a:ext cx="0" cy="0"/>
          <a:chOff x="0" y="0"/>
          <a:chExt cx="0" cy="0"/>
        </a:xfrm>
      </p:grpSpPr>
      <p:sp>
        <p:nvSpPr>
          <p:cNvPr id="489" name="Google Shape;489;p32"/>
          <p:cNvSpPr txBox="1"/>
          <p:nvPr/>
        </p:nvSpPr>
        <p:spPr>
          <a:xfrm>
            <a:off x="245525" y="342688"/>
            <a:ext cx="8520600" cy="5727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3000">
                <a:solidFill>
                  <a:srgbClr val="00A1B2"/>
                </a:solidFill>
                <a:latin typeface="Josefin Sans"/>
                <a:ea typeface="Josefin Sans"/>
                <a:cs typeface="Josefin Sans"/>
                <a:sym typeface="Josefin Sans"/>
              </a:rPr>
              <a:t>Other </a:t>
            </a:r>
            <a:r>
              <a:rPr lang="en" sz="3000">
                <a:solidFill>
                  <a:srgbClr val="00A1B2"/>
                </a:solidFill>
                <a:latin typeface="Josefin Sans"/>
                <a:ea typeface="Josefin Sans"/>
                <a:cs typeface="Josefin Sans"/>
                <a:sym typeface="Josefin Sans"/>
              </a:rPr>
              <a:t>Protein Tags</a:t>
            </a:r>
            <a:endParaRPr sz="3000">
              <a:solidFill>
                <a:srgbClr val="00A1B2"/>
              </a:solidFill>
              <a:latin typeface="Josefin Sans"/>
              <a:ea typeface="Josefin Sans"/>
              <a:cs typeface="Josefin Sans"/>
              <a:sym typeface="Josefin Sans"/>
            </a:endParaRPr>
          </a:p>
        </p:txBody>
      </p:sp>
      <p:sp>
        <p:nvSpPr>
          <p:cNvPr id="490" name="Google Shape;490;p32"/>
          <p:cNvSpPr txBox="1"/>
          <p:nvPr/>
        </p:nvSpPr>
        <p:spPr>
          <a:xfrm>
            <a:off x="311700" y="1045100"/>
            <a:ext cx="8832300" cy="3766500"/>
          </a:xfrm>
          <a:prstGeom prst="rect">
            <a:avLst/>
          </a:prstGeom>
          <a:noFill/>
          <a:ln>
            <a:noFill/>
          </a:ln>
        </p:spPr>
        <p:txBody>
          <a:bodyPr anchorCtr="0" anchor="t" bIns="91425" lIns="91425" spcFirstLastPara="1" rIns="91425" wrap="square" tIns="91425">
            <a:noAutofit/>
          </a:bodyPr>
          <a:lstStyle/>
          <a:p>
            <a:pPr indent="-342900" lvl="0" marL="457200" rtl="0" algn="l">
              <a:lnSpc>
                <a:spcPct val="115000"/>
              </a:lnSpc>
              <a:spcBef>
                <a:spcPts val="0"/>
              </a:spcBef>
              <a:spcAft>
                <a:spcPts val="0"/>
              </a:spcAft>
              <a:buClr>
                <a:schemeClr val="dk1"/>
              </a:buClr>
              <a:buSzPts val="1800"/>
              <a:buFont typeface="Josefin Sans"/>
              <a:buChar char="●"/>
            </a:pPr>
            <a:r>
              <a:rPr b="1" lang="en" sz="1800">
                <a:solidFill>
                  <a:schemeClr val="dk1"/>
                </a:solidFill>
                <a:latin typeface="Josefin Sans"/>
                <a:ea typeface="Josefin Sans"/>
                <a:cs typeface="Josefin Sans"/>
                <a:sym typeface="Josefin Sans"/>
              </a:rPr>
              <a:t>Signal peptides</a:t>
            </a:r>
            <a:r>
              <a:rPr lang="en" sz="1800">
                <a:solidFill>
                  <a:schemeClr val="dk1"/>
                </a:solidFill>
                <a:latin typeface="Josefin Sans"/>
                <a:ea typeface="Josefin Sans"/>
                <a:cs typeface="Josefin Sans"/>
                <a:sym typeface="Josefin Sans"/>
              </a:rPr>
              <a:t> - short N-terminal sequences that control protein localization </a:t>
            </a:r>
            <a:endParaRPr sz="1800">
              <a:solidFill>
                <a:schemeClr val="dk1"/>
              </a:solidFill>
              <a:latin typeface="Josefin Sans"/>
              <a:ea typeface="Josefin Sans"/>
              <a:cs typeface="Josefin Sans"/>
              <a:sym typeface="Josefin Sans"/>
            </a:endParaRPr>
          </a:p>
          <a:p>
            <a:pPr indent="-342900" lvl="1" marL="914400" rtl="0" algn="l">
              <a:lnSpc>
                <a:spcPct val="115000"/>
              </a:lnSpc>
              <a:spcBef>
                <a:spcPts val="0"/>
              </a:spcBef>
              <a:spcAft>
                <a:spcPts val="0"/>
              </a:spcAft>
              <a:buClr>
                <a:schemeClr val="dk1"/>
              </a:buClr>
              <a:buSzPts val="1800"/>
              <a:buFont typeface="Josefin Sans"/>
              <a:buChar char="○"/>
            </a:pPr>
            <a:r>
              <a:rPr lang="en" sz="1800">
                <a:solidFill>
                  <a:schemeClr val="dk1"/>
                </a:solidFill>
                <a:latin typeface="Josefin Sans"/>
                <a:ea typeface="Josefin Sans"/>
                <a:cs typeface="Josefin Sans"/>
                <a:sym typeface="Josefin Sans"/>
              </a:rPr>
              <a:t>Nuclear localization sequence (NLS)</a:t>
            </a:r>
            <a:endParaRPr sz="1800">
              <a:solidFill>
                <a:schemeClr val="dk1"/>
              </a:solidFill>
              <a:latin typeface="Josefin Sans"/>
              <a:ea typeface="Josefin Sans"/>
              <a:cs typeface="Josefin Sans"/>
              <a:sym typeface="Josefin Sans"/>
            </a:endParaRPr>
          </a:p>
          <a:p>
            <a:pPr indent="-342900" lvl="1" marL="914400" rtl="0" algn="l">
              <a:lnSpc>
                <a:spcPct val="115000"/>
              </a:lnSpc>
              <a:spcBef>
                <a:spcPts val="0"/>
              </a:spcBef>
              <a:spcAft>
                <a:spcPts val="0"/>
              </a:spcAft>
              <a:buClr>
                <a:schemeClr val="dk1"/>
              </a:buClr>
              <a:buSzPts val="1800"/>
              <a:buFont typeface="Josefin Sans"/>
              <a:buChar char="○"/>
            </a:pPr>
            <a:r>
              <a:rPr lang="en" sz="1800">
                <a:solidFill>
                  <a:schemeClr val="dk1"/>
                </a:solidFill>
                <a:latin typeface="Josefin Sans"/>
                <a:ea typeface="Josefin Sans"/>
                <a:cs typeface="Josefin Sans"/>
                <a:sym typeface="Josefin Sans"/>
              </a:rPr>
              <a:t> ER retention signal</a:t>
            </a:r>
            <a:endParaRPr sz="1800">
              <a:solidFill>
                <a:schemeClr val="dk1"/>
              </a:solidFill>
              <a:latin typeface="Josefin Sans"/>
              <a:ea typeface="Josefin Sans"/>
              <a:cs typeface="Josefin Sans"/>
              <a:sym typeface="Josefin Sans"/>
            </a:endParaRPr>
          </a:p>
          <a:p>
            <a:pPr indent="-342900" lvl="1" marL="914400" rtl="0" algn="l">
              <a:lnSpc>
                <a:spcPct val="115000"/>
              </a:lnSpc>
              <a:spcBef>
                <a:spcPts val="0"/>
              </a:spcBef>
              <a:spcAft>
                <a:spcPts val="0"/>
              </a:spcAft>
              <a:buClr>
                <a:schemeClr val="dk1"/>
              </a:buClr>
              <a:buSzPts val="1800"/>
              <a:buFont typeface="Josefin Sans"/>
              <a:buChar char="○"/>
            </a:pPr>
            <a:r>
              <a:rPr lang="en" sz="1800">
                <a:solidFill>
                  <a:schemeClr val="dk1"/>
                </a:solidFill>
                <a:latin typeface="Josefin Sans"/>
                <a:ea typeface="Josefin Sans"/>
                <a:cs typeface="Josefin Sans"/>
                <a:sym typeface="Josefin Sans"/>
              </a:rPr>
              <a:t>Secretory tags such as OmpA, TorA, PelB, etc.  </a:t>
            </a:r>
            <a:endParaRPr sz="1800">
              <a:solidFill>
                <a:schemeClr val="dk1"/>
              </a:solidFill>
              <a:latin typeface="Josefin Sans"/>
              <a:ea typeface="Josefin Sans"/>
              <a:cs typeface="Josefin Sans"/>
              <a:sym typeface="Josefin Sans"/>
            </a:endParaRPr>
          </a:p>
          <a:p>
            <a:pPr indent="-342900" lvl="0" marL="457200" rtl="0" algn="l">
              <a:lnSpc>
                <a:spcPct val="115000"/>
              </a:lnSpc>
              <a:spcBef>
                <a:spcPts val="0"/>
              </a:spcBef>
              <a:spcAft>
                <a:spcPts val="0"/>
              </a:spcAft>
              <a:buClr>
                <a:schemeClr val="dk1"/>
              </a:buClr>
              <a:buSzPts val="1800"/>
              <a:buFont typeface="Josefin Sans"/>
              <a:buChar char="●"/>
            </a:pPr>
            <a:r>
              <a:rPr b="1" lang="en" sz="1800">
                <a:solidFill>
                  <a:schemeClr val="dk1"/>
                </a:solidFill>
                <a:latin typeface="Josefin Sans"/>
                <a:ea typeface="Josefin Sans"/>
                <a:cs typeface="Josefin Sans"/>
                <a:sym typeface="Josefin Sans"/>
              </a:rPr>
              <a:t>Epitope tags</a:t>
            </a:r>
            <a:r>
              <a:rPr lang="en" sz="1800">
                <a:solidFill>
                  <a:schemeClr val="dk1"/>
                </a:solidFill>
                <a:latin typeface="Josefin Sans"/>
                <a:ea typeface="Josefin Sans"/>
                <a:cs typeface="Josefin Sans"/>
                <a:sym typeface="Josefin Sans"/>
              </a:rPr>
              <a:t> - fusion of an epitope to your protein so a known antibody can bind to it</a:t>
            </a:r>
            <a:endParaRPr sz="1800">
              <a:solidFill>
                <a:schemeClr val="dk1"/>
              </a:solidFill>
              <a:latin typeface="Josefin Sans"/>
              <a:ea typeface="Josefin Sans"/>
              <a:cs typeface="Josefin Sans"/>
              <a:sym typeface="Josefin Sans"/>
            </a:endParaRPr>
          </a:p>
          <a:p>
            <a:pPr indent="-342900" lvl="1" marL="914400" rtl="0" algn="l">
              <a:lnSpc>
                <a:spcPct val="115000"/>
              </a:lnSpc>
              <a:spcBef>
                <a:spcPts val="0"/>
              </a:spcBef>
              <a:spcAft>
                <a:spcPts val="0"/>
              </a:spcAft>
              <a:buClr>
                <a:schemeClr val="dk1"/>
              </a:buClr>
              <a:buSzPts val="1800"/>
              <a:buFont typeface="Josefin Sans"/>
              <a:buChar char="○"/>
            </a:pPr>
            <a:r>
              <a:rPr lang="en" sz="1800">
                <a:solidFill>
                  <a:schemeClr val="dk1"/>
                </a:solidFill>
                <a:latin typeface="Josefin Sans"/>
                <a:ea typeface="Josefin Sans"/>
                <a:cs typeface="Josefin Sans"/>
                <a:sym typeface="Josefin Sans"/>
              </a:rPr>
              <a:t>FLAG-tag (sequence: DYKDDDDK)</a:t>
            </a:r>
            <a:endParaRPr sz="1800">
              <a:solidFill>
                <a:schemeClr val="dk1"/>
              </a:solidFill>
              <a:latin typeface="Josefin Sans"/>
              <a:ea typeface="Josefin Sans"/>
              <a:cs typeface="Josefin Sans"/>
              <a:sym typeface="Josefin Sans"/>
            </a:endParaRPr>
          </a:p>
          <a:p>
            <a:pPr indent="-342900" lvl="0" marL="457200" rtl="0" algn="l">
              <a:lnSpc>
                <a:spcPct val="115000"/>
              </a:lnSpc>
              <a:spcBef>
                <a:spcPts val="0"/>
              </a:spcBef>
              <a:spcAft>
                <a:spcPts val="0"/>
              </a:spcAft>
              <a:buClr>
                <a:schemeClr val="dk1"/>
              </a:buClr>
              <a:buSzPts val="1800"/>
              <a:buFont typeface="Josefin Sans"/>
              <a:buChar char="●"/>
            </a:pPr>
            <a:r>
              <a:rPr b="1" lang="en" sz="1800">
                <a:solidFill>
                  <a:schemeClr val="dk1"/>
                </a:solidFill>
                <a:latin typeface="Josefin Sans"/>
                <a:ea typeface="Josefin Sans"/>
                <a:cs typeface="Josefin Sans"/>
                <a:sym typeface="Josefin Sans"/>
              </a:rPr>
              <a:t>Fluorescence tags</a:t>
            </a:r>
            <a:r>
              <a:rPr lang="en" sz="1800">
                <a:solidFill>
                  <a:schemeClr val="dk1"/>
                </a:solidFill>
                <a:latin typeface="Josefin Sans"/>
                <a:ea typeface="Josefin Sans"/>
                <a:cs typeface="Josefin Sans"/>
                <a:sym typeface="Josefin Sans"/>
              </a:rPr>
              <a:t> - fused to protein to make it fluorescent for imaging or quantification</a:t>
            </a:r>
            <a:endParaRPr sz="1800">
              <a:solidFill>
                <a:schemeClr val="dk1"/>
              </a:solidFill>
              <a:latin typeface="Josefin Sans"/>
              <a:ea typeface="Josefin Sans"/>
              <a:cs typeface="Josefin Sans"/>
              <a:sym typeface="Josefin Sans"/>
            </a:endParaRPr>
          </a:p>
          <a:p>
            <a:pPr indent="-342900" lvl="1" marL="914400" rtl="0" algn="l">
              <a:lnSpc>
                <a:spcPct val="115000"/>
              </a:lnSpc>
              <a:spcBef>
                <a:spcPts val="0"/>
              </a:spcBef>
              <a:spcAft>
                <a:spcPts val="0"/>
              </a:spcAft>
              <a:buClr>
                <a:schemeClr val="dk1"/>
              </a:buClr>
              <a:buSzPts val="1800"/>
              <a:buFont typeface="Josefin Sans"/>
              <a:buChar char="○"/>
            </a:pPr>
            <a:r>
              <a:rPr lang="en" sz="1800">
                <a:solidFill>
                  <a:schemeClr val="dk1"/>
                </a:solidFill>
                <a:latin typeface="Josefin Sans"/>
                <a:ea typeface="Josefin Sans"/>
                <a:cs typeface="Josefin Sans"/>
                <a:sym typeface="Josefin Sans"/>
              </a:rPr>
              <a:t>EGFP</a:t>
            </a:r>
            <a:endParaRPr sz="1800">
              <a:solidFill>
                <a:schemeClr val="dk1"/>
              </a:solidFill>
              <a:latin typeface="Josefin Sans"/>
              <a:ea typeface="Josefin Sans"/>
              <a:cs typeface="Josefin Sans"/>
              <a:sym typeface="Josefin Sans"/>
            </a:endParaRPr>
          </a:p>
          <a:p>
            <a:pPr indent="-342900" lvl="1" marL="914400" rtl="0" algn="l">
              <a:lnSpc>
                <a:spcPct val="115000"/>
              </a:lnSpc>
              <a:spcBef>
                <a:spcPts val="0"/>
              </a:spcBef>
              <a:spcAft>
                <a:spcPts val="0"/>
              </a:spcAft>
              <a:buClr>
                <a:schemeClr val="dk1"/>
              </a:buClr>
              <a:buSzPts val="1800"/>
              <a:buFont typeface="Josefin Sans"/>
              <a:buChar char="○"/>
            </a:pPr>
            <a:r>
              <a:rPr lang="en" sz="1800">
                <a:solidFill>
                  <a:schemeClr val="dk1"/>
                </a:solidFill>
                <a:latin typeface="Josefin Sans"/>
                <a:ea typeface="Josefin Sans"/>
                <a:cs typeface="Josefin Sans"/>
                <a:sym typeface="Josefin Sans"/>
              </a:rPr>
              <a:t>mCherry </a:t>
            </a:r>
            <a:endParaRPr sz="1800">
              <a:solidFill>
                <a:schemeClr val="dk1"/>
              </a:solidFill>
              <a:latin typeface="Josefin Sans"/>
              <a:ea typeface="Josefin Sans"/>
              <a:cs typeface="Josefin Sans"/>
              <a:sym typeface="Josefin Sans"/>
            </a:endParaRPr>
          </a:p>
          <a:p>
            <a:pPr indent="0" lvl="0" marL="457200" marR="0" rtl="0" algn="l">
              <a:lnSpc>
                <a:spcPct val="115000"/>
              </a:lnSpc>
              <a:spcBef>
                <a:spcPts val="1600"/>
              </a:spcBef>
              <a:spcAft>
                <a:spcPts val="1600"/>
              </a:spcAft>
              <a:buNone/>
            </a:pPr>
            <a:r>
              <a:t/>
            </a:r>
            <a:endParaRPr sz="1800">
              <a:solidFill>
                <a:schemeClr val="dk1"/>
              </a:solidFill>
              <a:latin typeface="Josefin Sans"/>
              <a:ea typeface="Josefin Sans"/>
              <a:cs typeface="Josefin Sans"/>
              <a:sym typeface="Josefin Sans"/>
            </a:endParaRPr>
          </a:p>
        </p:txBody>
      </p:sp>
      <p:sp>
        <p:nvSpPr>
          <p:cNvPr id="491" name="Google Shape;491;p32"/>
          <p:cNvSpPr txBox="1"/>
          <p:nvPr/>
        </p:nvSpPr>
        <p:spPr>
          <a:xfrm>
            <a:off x="2320900" y="3882350"/>
            <a:ext cx="3000000" cy="3000000"/>
          </a:xfrm>
          <a:prstGeom prst="rect">
            <a:avLst/>
          </a:prstGeom>
          <a:noFill/>
          <a:ln>
            <a:noFill/>
          </a:ln>
        </p:spPr>
        <p:txBody>
          <a:bodyPr anchorCtr="0" anchor="t" bIns="91425" lIns="91425" spcFirstLastPara="1" rIns="91425" wrap="square" tIns="91425">
            <a:noAutofit/>
          </a:bodyPr>
          <a:lstStyle/>
          <a:p>
            <a:pPr indent="-342900" lvl="1" marL="914400" rtl="0" algn="l">
              <a:lnSpc>
                <a:spcPct val="115000"/>
              </a:lnSpc>
              <a:spcBef>
                <a:spcPts val="0"/>
              </a:spcBef>
              <a:spcAft>
                <a:spcPts val="0"/>
              </a:spcAft>
              <a:buClr>
                <a:schemeClr val="dk1"/>
              </a:buClr>
              <a:buSzPts val="1800"/>
              <a:buFont typeface="Josefin Sans"/>
              <a:buChar char="○"/>
            </a:pPr>
            <a:r>
              <a:rPr lang="en" sz="1800">
                <a:solidFill>
                  <a:schemeClr val="dk1"/>
                </a:solidFill>
                <a:latin typeface="Josefin Sans"/>
                <a:ea typeface="Josefin Sans"/>
                <a:cs typeface="Josefin Sans"/>
                <a:sym typeface="Josefin Sans"/>
              </a:rPr>
              <a:t>mTagBFP</a:t>
            </a:r>
            <a:endParaRPr sz="1800">
              <a:solidFill>
                <a:schemeClr val="dk1"/>
              </a:solidFill>
              <a:latin typeface="Josefin Sans"/>
              <a:ea typeface="Josefin Sans"/>
              <a:cs typeface="Josefin Sans"/>
              <a:sym typeface="Josefin Sans"/>
            </a:endParaRPr>
          </a:p>
          <a:p>
            <a:pPr indent="-342900" lvl="1" marL="914400" rtl="0" algn="l">
              <a:lnSpc>
                <a:spcPct val="115000"/>
              </a:lnSpc>
              <a:spcBef>
                <a:spcPts val="0"/>
              </a:spcBef>
              <a:spcAft>
                <a:spcPts val="0"/>
              </a:spcAft>
              <a:buClr>
                <a:schemeClr val="dk1"/>
              </a:buClr>
              <a:buSzPts val="1800"/>
              <a:buFont typeface="Josefin Sans"/>
              <a:buChar char="○"/>
            </a:pPr>
            <a:r>
              <a:rPr lang="en" sz="1800">
                <a:solidFill>
                  <a:schemeClr val="dk1"/>
                </a:solidFill>
                <a:latin typeface="Josefin Sans"/>
                <a:ea typeface="Josefin Sans"/>
                <a:cs typeface="Josefin Sans"/>
                <a:sym typeface="Josefin Sans"/>
              </a:rPr>
              <a:t>mCitrine</a:t>
            </a:r>
            <a:endParaRPr/>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00A1B2"/>
        </a:solidFill>
      </p:bgPr>
    </p:bg>
    <p:spTree>
      <p:nvGrpSpPr>
        <p:cNvPr id="495" name="Shape 495"/>
        <p:cNvGrpSpPr/>
        <p:nvPr/>
      </p:nvGrpSpPr>
      <p:grpSpPr>
        <a:xfrm>
          <a:off x="0" y="0"/>
          <a:ext cx="0" cy="0"/>
          <a:chOff x="0" y="0"/>
          <a:chExt cx="0" cy="0"/>
        </a:xfrm>
      </p:grpSpPr>
      <p:sp>
        <p:nvSpPr>
          <p:cNvPr id="496" name="Google Shape;496;p33"/>
          <p:cNvSpPr txBox="1"/>
          <p:nvPr/>
        </p:nvSpPr>
        <p:spPr>
          <a:xfrm>
            <a:off x="356750" y="1803050"/>
            <a:ext cx="8520600" cy="21231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7200">
                <a:solidFill>
                  <a:srgbClr val="FFFFFF"/>
                </a:solidFill>
                <a:latin typeface="Josefin Sans"/>
                <a:ea typeface="Josefin Sans"/>
                <a:cs typeface="Josefin Sans"/>
                <a:sym typeface="Josefin Sans"/>
              </a:rPr>
              <a:t>DNA/RNA/</a:t>
            </a:r>
            <a:r>
              <a:rPr lang="en" sz="7200">
                <a:solidFill>
                  <a:srgbClr val="FFFFFF"/>
                </a:solidFill>
                <a:latin typeface="Josefin Sans"/>
                <a:ea typeface="Josefin Sans"/>
                <a:cs typeface="Josefin Sans"/>
                <a:sym typeface="Josefin Sans"/>
              </a:rPr>
              <a:t>Protein Characterization</a:t>
            </a:r>
            <a:endParaRPr sz="7200">
              <a:solidFill>
                <a:srgbClr val="FFFFFF"/>
              </a:solidFill>
              <a:latin typeface="Josefin Sans"/>
              <a:ea typeface="Josefin Sans"/>
              <a:cs typeface="Josefin Sans"/>
              <a:sym typeface="Josefin Sans"/>
            </a:endParaRPr>
          </a:p>
          <a:p>
            <a:pPr indent="0" lvl="0" marL="457200" rtl="0" algn="ctr">
              <a:lnSpc>
                <a:spcPct val="115000"/>
              </a:lnSpc>
              <a:spcBef>
                <a:spcPts val="1000"/>
              </a:spcBef>
              <a:spcAft>
                <a:spcPts val="1000"/>
              </a:spcAft>
              <a:buNone/>
            </a:pPr>
            <a:r>
              <a:t/>
            </a:r>
            <a:endParaRPr sz="2400">
              <a:solidFill>
                <a:schemeClr val="lt1"/>
              </a:solidFill>
              <a:latin typeface="Josefin Sans"/>
              <a:ea typeface="Josefin Sans"/>
              <a:cs typeface="Josefin Sans"/>
              <a:sym typeface="Josefin Sans"/>
            </a:endParaRPr>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999999"/>
        </a:solidFill>
      </p:bgPr>
    </p:bg>
    <p:spTree>
      <p:nvGrpSpPr>
        <p:cNvPr id="500" name="Shape 500"/>
        <p:cNvGrpSpPr/>
        <p:nvPr/>
      </p:nvGrpSpPr>
      <p:grpSpPr>
        <a:xfrm>
          <a:off x="0" y="0"/>
          <a:ext cx="0" cy="0"/>
          <a:chOff x="0" y="0"/>
          <a:chExt cx="0" cy="0"/>
        </a:xfrm>
      </p:grpSpPr>
      <p:sp>
        <p:nvSpPr>
          <p:cNvPr id="501" name="Google Shape;501;p34"/>
          <p:cNvSpPr txBox="1"/>
          <p:nvPr/>
        </p:nvSpPr>
        <p:spPr>
          <a:xfrm>
            <a:off x="311700" y="2285388"/>
            <a:ext cx="8520600" cy="572700"/>
          </a:xfrm>
          <a:prstGeom prst="rect">
            <a:avLst/>
          </a:prstGeom>
          <a:noFill/>
          <a:ln>
            <a:noFill/>
          </a:ln>
        </p:spPr>
        <p:txBody>
          <a:bodyPr anchorCtr="0" anchor="ctr" bIns="91425" lIns="91425" spcFirstLastPara="1" rIns="91425" wrap="square" tIns="91425">
            <a:noAutofit/>
          </a:bodyPr>
          <a:lstStyle/>
          <a:p>
            <a:pPr indent="0" lvl="0" marL="457200" rtl="0" algn="ctr">
              <a:lnSpc>
                <a:spcPct val="115000"/>
              </a:lnSpc>
              <a:spcBef>
                <a:spcPts val="1000"/>
              </a:spcBef>
              <a:spcAft>
                <a:spcPts val="1000"/>
              </a:spcAft>
              <a:buNone/>
            </a:pPr>
            <a:r>
              <a:rPr lang="en" sz="7200">
                <a:solidFill>
                  <a:srgbClr val="FFFFFF"/>
                </a:solidFill>
                <a:latin typeface="Josefin Sans"/>
                <a:ea typeface="Josefin Sans"/>
                <a:cs typeface="Josefin Sans"/>
                <a:sym typeface="Josefin Sans"/>
              </a:rPr>
              <a:t>DNA and RNA</a:t>
            </a:r>
            <a:endParaRPr sz="2400">
              <a:solidFill>
                <a:schemeClr val="lt1"/>
              </a:solidFill>
              <a:latin typeface="Josefin Sans"/>
              <a:ea typeface="Josefin Sans"/>
              <a:cs typeface="Josefin Sans"/>
              <a:sym typeface="Josefin Sans"/>
            </a:endParaRPr>
          </a:p>
        </p:txBody>
      </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05" name="Shape 505"/>
        <p:cNvGrpSpPr/>
        <p:nvPr/>
      </p:nvGrpSpPr>
      <p:grpSpPr>
        <a:xfrm>
          <a:off x="0" y="0"/>
          <a:ext cx="0" cy="0"/>
          <a:chOff x="0" y="0"/>
          <a:chExt cx="0" cy="0"/>
        </a:xfrm>
      </p:grpSpPr>
      <p:sp>
        <p:nvSpPr>
          <p:cNvPr id="506" name="Google Shape;506;p35"/>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sz="3000">
                <a:solidFill>
                  <a:srgbClr val="00A1B2"/>
                </a:solidFill>
                <a:latin typeface="Josefin Sans"/>
                <a:ea typeface="Josefin Sans"/>
                <a:cs typeface="Josefin Sans"/>
                <a:sym typeface="Josefin Sans"/>
              </a:rPr>
              <a:t>Blotting Techniques</a:t>
            </a:r>
            <a:endParaRPr/>
          </a:p>
        </p:txBody>
      </p:sp>
      <p:sp>
        <p:nvSpPr>
          <p:cNvPr id="507" name="Google Shape;507;p35"/>
          <p:cNvSpPr txBox="1"/>
          <p:nvPr>
            <p:ph idx="1" type="body"/>
          </p:nvPr>
        </p:nvSpPr>
        <p:spPr>
          <a:xfrm>
            <a:off x="311700" y="1259700"/>
            <a:ext cx="8520600" cy="3360300"/>
          </a:xfrm>
          <a:prstGeom prst="rect">
            <a:avLst/>
          </a:prstGeom>
        </p:spPr>
        <p:txBody>
          <a:bodyPr anchorCtr="0" anchor="t" bIns="91425" lIns="91425" spcFirstLastPara="1" rIns="91425" wrap="square" tIns="91425">
            <a:noAutofit/>
          </a:bodyPr>
          <a:lstStyle/>
          <a:p>
            <a:pPr indent="0" lvl="0" marL="0" rtl="0" algn="ctr">
              <a:spcBef>
                <a:spcPts val="1000"/>
              </a:spcBef>
              <a:spcAft>
                <a:spcPts val="0"/>
              </a:spcAft>
              <a:buNone/>
            </a:pPr>
            <a:r>
              <a:rPr lang="en">
                <a:solidFill>
                  <a:schemeClr val="dk1"/>
                </a:solidFill>
                <a:latin typeface="Josefin Sans"/>
                <a:ea typeface="Josefin Sans"/>
                <a:cs typeface="Josefin Sans"/>
                <a:sym typeface="Josefin Sans"/>
              </a:rPr>
              <a:t>All of these techniques have the same basic principle:</a:t>
            </a:r>
            <a:endParaRPr>
              <a:solidFill>
                <a:schemeClr val="dk1"/>
              </a:solidFill>
              <a:latin typeface="Josefin Sans"/>
              <a:ea typeface="Josefin Sans"/>
              <a:cs typeface="Josefin Sans"/>
              <a:sym typeface="Josefin Sans"/>
            </a:endParaRPr>
          </a:p>
          <a:p>
            <a:pPr indent="-330200" lvl="0" marL="457200" rtl="0" algn="l">
              <a:spcBef>
                <a:spcPts val="1000"/>
              </a:spcBef>
              <a:spcAft>
                <a:spcPts val="0"/>
              </a:spcAft>
              <a:buClr>
                <a:schemeClr val="dk1"/>
              </a:buClr>
              <a:buSzPts val="1600"/>
              <a:buFont typeface="Josefin Sans"/>
              <a:buAutoNum type="arabicPeriod"/>
            </a:pPr>
            <a:r>
              <a:rPr lang="en" sz="1600">
                <a:solidFill>
                  <a:schemeClr val="dk1"/>
                </a:solidFill>
                <a:latin typeface="Josefin Sans"/>
                <a:ea typeface="Josefin Sans"/>
                <a:cs typeface="Josefin Sans"/>
                <a:sym typeface="Josefin Sans"/>
              </a:rPr>
              <a:t>You run your sample (DNA/RNA/proteins) on a gel (agarose gel or SDS-Page gel)</a:t>
            </a:r>
            <a:endParaRPr sz="1600">
              <a:solidFill>
                <a:schemeClr val="dk1"/>
              </a:solidFill>
              <a:latin typeface="Josefin Sans"/>
              <a:ea typeface="Josefin Sans"/>
              <a:cs typeface="Josefin Sans"/>
              <a:sym typeface="Josefin Sans"/>
            </a:endParaRPr>
          </a:p>
          <a:p>
            <a:pPr indent="-330200" lvl="0" marL="457200" rtl="0" algn="l">
              <a:spcBef>
                <a:spcPts val="0"/>
              </a:spcBef>
              <a:spcAft>
                <a:spcPts val="0"/>
              </a:spcAft>
              <a:buClr>
                <a:schemeClr val="dk1"/>
              </a:buClr>
              <a:buSzPts val="1600"/>
              <a:buFont typeface="Josefin Sans"/>
              <a:buAutoNum type="arabicPeriod"/>
            </a:pPr>
            <a:r>
              <a:rPr lang="en" sz="1600">
                <a:solidFill>
                  <a:schemeClr val="dk1"/>
                </a:solidFill>
                <a:latin typeface="Josefin Sans"/>
                <a:ea typeface="Josefin Sans"/>
                <a:cs typeface="Josefin Sans"/>
                <a:sym typeface="Josefin Sans"/>
              </a:rPr>
              <a:t>A membrane is placed on the gel and the DNA/RNA/protein sample is transferred to the membrane.</a:t>
            </a:r>
            <a:endParaRPr sz="1600">
              <a:solidFill>
                <a:schemeClr val="dk1"/>
              </a:solidFill>
              <a:latin typeface="Josefin Sans"/>
              <a:ea typeface="Josefin Sans"/>
              <a:cs typeface="Josefin Sans"/>
              <a:sym typeface="Josefin Sans"/>
            </a:endParaRPr>
          </a:p>
          <a:p>
            <a:pPr indent="-330200" lvl="0" marL="457200" rtl="0" algn="l">
              <a:spcBef>
                <a:spcPts val="0"/>
              </a:spcBef>
              <a:spcAft>
                <a:spcPts val="0"/>
              </a:spcAft>
              <a:buClr>
                <a:schemeClr val="dk1"/>
              </a:buClr>
              <a:buSzPts val="1600"/>
              <a:buFont typeface="Josefin Sans"/>
              <a:buAutoNum type="arabicPeriod"/>
            </a:pPr>
            <a:r>
              <a:rPr lang="en" sz="1600">
                <a:solidFill>
                  <a:schemeClr val="dk1"/>
                </a:solidFill>
                <a:latin typeface="Josefin Sans"/>
                <a:ea typeface="Josefin Sans"/>
                <a:cs typeface="Josefin Sans"/>
                <a:sym typeface="Josefin Sans"/>
              </a:rPr>
              <a:t>A </a:t>
            </a:r>
            <a:r>
              <a:rPr lang="en" sz="1600">
                <a:solidFill>
                  <a:schemeClr val="dk1"/>
                </a:solidFill>
                <a:latin typeface="Josefin Sans"/>
                <a:ea typeface="Josefin Sans"/>
                <a:cs typeface="Josefin Sans"/>
                <a:sym typeface="Josefin Sans"/>
              </a:rPr>
              <a:t>complementary</a:t>
            </a:r>
            <a:r>
              <a:rPr lang="en" sz="1600">
                <a:solidFill>
                  <a:schemeClr val="dk1"/>
                </a:solidFill>
                <a:latin typeface="Josefin Sans"/>
                <a:ea typeface="Josefin Sans"/>
                <a:cs typeface="Josefin Sans"/>
                <a:sym typeface="Josefin Sans"/>
              </a:rPr>
              <a:t> DNA sequence (probe) is added or a primary antibody that hybridizes/binds directly to your DNA/RNA sequence or protein </a:t>
            </a:r>
            <a:endParaRPr sz="1600">
              <a:solidFill>
                <a:schemeClr val="dk1"/>
              </a:solidFill>
              <a:latin typeface="Josefin Sans"/>
              <a:ea typeface="Josefin Sans"/>
              <a:cs typeface="Josefin Sans"/>
              <a:sym typeface="Josefin Sans"/>
            </a:endParaRPr>
          </a:p>
          <a:p>
            <a:pPr indent="-330200" lvl="0" marL="457200" rtl="0" algn="l">
              <a:spcBef>
                <a:spcPts val="0"/>
              </a:spcBef>
              <a:spcAft>
                <a:spcPts val="0"/>
              </a:spcAft>
              <a:buClr>
                <a:schemeClr val="dk1"/>
              </a:buClr>
              <a:buSzPts val="1600"/>
              <a:buFont typeface="Josefin Sans"/>
              <a:buAutoNum type="arabicPeriod"/>
            </a:pPr>
            <a:r>
              <a:rPr lang="en" sz="1600">
                <a:solidFill>
                  <a:schemeClr val="dk1"/>
                </a:solidFill>
                <a:latin typeface="Josefin Sans"/>
                <a:ea typeface="Josefin Sans"/>
                <a:cs typeface="Josefin Sans"/>
                <a:sym typeface="Josefin Sans"/>
              </a:rPr>
              <a:t>A secondary antibody is added which is </a:t>
            </a:r>
            <a:r>
              <a:rPr lang="en" sz="1600">
                <a:solidFill>
                  <a:schemeClr val="dk1"/>
                </a:solidFill>
                <a:latin typeface="Josefin Sans"/>
                <a:ea typeface="Josefin Sans"/>
                <a:cs typeface="Josefin Sans"/>
                <a:sym typeface="Josefin Sans"/>
              </a:rPr>
              <a:t>colourimetric</a:t>
            </a:r>
            <a:r>
              <a:rPr lang="en" sz="1600">
                <a:solidFill>
                  <a:schemeClr val="dk1"/>
                </a:solidFill>
                <a:latin typeface="Josefin Sans"/>
                <a:ea typeface="Josefin Sans"/>
                <a:cs typeface="Josefin Sans"/>
                <a:sym typeface="Josefin Sans"/>
              </a:rPr>
              <a:t>, fluorescent, or luminescent properties (for visualization)</a:t>
            </a:r>
            <a:endParaRPr sz="1600">
              <a:solidFill>
                <a:schemeClr val="dk1"/>
              </a:solidFill>
              <a:latin typeface="Josefin Sans"/>
              <a:ea typeface="Josefin Sans"/>
              <a:cs typeface="Josefin Sans"/>
              <a:sym typeface="Josefin Sans"/>
            </a:endParaRPr>
          </a:p>
          <a:p>
            <a:pPr indent="-330200" lvl="0" marL="457200" rtl="0" algn="l">
              <a:spcBef>
                <a:spcPts val="0"/>
              </a:spcBef>
              <a:spcAft>
                <a:spcPts val="0"/>
              </a:spcAft>
              <a:buClr>
                <a:schemeClr val="dk1"/>
              </a:buClr>
              <a:buSzPts val="1600"/>
              <a:buFont typeface="Josefin Sans"/>
              <a:buAutoNum type="arabicPeriod"/>
            </a:pPr>
            <a:r>
              <a:rPr lang="en" sz="1600">
                <a:solidFill>
                  <a:schemeClr val="dk1"/>
                </a:solidFill>
                <a:latin typeface="Josefin Sans"/>
                <a:ea typeface="Josefin Sans"/>
                <a:cs typeface="Josefin Sans"/>
                <a:sym typeface="Josefin Sans"/>
              </a:rPr>
              <a:t>You then detect the hybridization which confirms the presence of your exact DNA/RNA sequence or protein </a:t>
            </a:r>
            <a:endParaRPr sz="1600">
              <a:solidFill>
                <a:schemeClr val="dk1"/>
              </a:solidFill>
              <a:latin typeface="Josefin Sans"/>
              <a:ea typeface="Josefin Sans"/>
              <a:cs typeface="Josefin Sans"/>
              <a:sym typeface="Josefin Sans"/>
            </a:endParaRPr>
          </a:p>
        </p:txBody>
      </p:sp>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11" name="Shape 511"/>
        <p:cNvGrpSpPr/>
        <p:nvPr/>
      </p:nvGrpSpPr>
      <p:grpSpPr>
        <a:xfrm>
          <a:off x="0" y="0"/>
          <a:ext cx="0" cy="0"/>
          <a:chOff x="0" y="0"/>
          <a:chExt cx="0" cy="0"/>
        </a:xfrm>
      </p:grpSpPr>
      <p:sp>
        <p:nvSpPr>
          <p:cNvPr id="512" name="Google Shape;512;p36"/>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sz="3000">
                <a:solidFill>
                  <a:srgbClr val="00A1B2"/>
                </a:solidFill>
                <a:latin typeface="Josefin Sans"/>
                <a:ea typeface="Josefin Sans"/>
                <a:cs typeface="Josefin Sans"/>
                <a:sym typeface="Josefin Sans"/>
              </a:rPr>
              <a:t>Blotting Techniques</a:t>
            </a:r>
            <a:endParaRPr/>
          </a:p>
        </p:txBody>
      </p:sp>
      <p:sp>
        <p:nvSpPr>
          <p:cNvPr id="513" name="Google Shape;513;p36"/>
          <p:cNvSpPr txBox="1"/>
          <p:nvPr>
            <p:ph idx="1" type="body"/>
          </p:nvPr>
        </p:nvSpPr>
        <p:spPr>
          <a:xfrm>
            <a:off x="311700" y="1259700"/>
            <a:ext cx="8520600" cy="3578100"/>
          </a:xfrm>
          <a:prstGeom prst="rect">
            <a:avLst/>
          </a:prstGeom>
        </p:spPr>
        <p:txBody>
          <a:bodyPr anchorCtr="0" anchor="t" bIns="91425" lIns="91425" spcFirstLastPara="1" rIns="91425" wrap="square" tIns="91425">
            <a:noAutofit/>
          </a:bodyPr>
          <a:lstStyle/>
          <a:p>
            <a:pPr indent="-330200" lvl="0" marL="457200" rtl="0" algn="l">
              <a:spcBef>
                <a:spcPts val="1000"/>
              </a:spcBef>
              <a:spcAft>
                <a:spcPts val="0"/>
              </a:spcAft>
              <a:buClr>
                <a:schemeClr val="dk1"/>
              </a:buClr>
              <a:buSzPts val="1600"/>
              <a:buFont typeface="Josefin Sans"/>
              <a:buChar char="●"/>
            </a:pPr>
            <a:r>
              <a:rPr b="1" lang="en">
                <a:solidFill>
                  <a:schemeClr val="dk1"/>
                </a:solidFill>
                <a:latin typeface="Josefin Sans"/>
                <a:ea typeface="Josefin Sans"/>
                <a:cs typeface="Josefin Sans"/>
                <a:sym typeface="Josefin Sans"/>
              </a:rPr>
              <a:t>Northern Blotting:</a:t>
            </a:r>
            <a:r>
              <a:rPr lang="en">
                <a:solidFill>
                  <a:schemeClr val="dk1"/>
                </a:solidFill>
                <a:latin typeface="Josefin Sans"/>
                <a:ea typeface="Josefin Sans"/>
                <a:cs typeface="Josefin Sans"/>
                <a:sym typeface="Josefin Sans"/>
              </a:rPr>
              <a:t> Used to detect specific </a:t>
            </a:r>
            <a:r>
              <a:rPr lang="en">
                <a:solidFill>
                  <a:srgbClr val="00A1B2"/>
                </a:solidFill>
                <a:latin typeface="Josefin Sans"/>
                <a:ea typeface="Josefin Sans"/>
                <a:cs typeface="Josefin Sans"/>
                <a:sym typeface="Josefin Sans"/>
              </a:rPr>
              <a:t>RNA</a:t>
            </a:r>
            <a:r>
              <a:rPr lang="en">
                <a:solidFill>
                  <a:schemeClr val="dk1"/>
                </a:solidFill>
                <a:latin typeface="Josefin Sans"/>
                <a:ea typeface="Josefin Sans"/>
                <a:cs typeface="Josefin Sans"/>
                <a:sym typeface="Josefin Sans"/>
              </a:rPr>
              <a:t> sequences </a:t>
            </a:r>
            <a:endParaRPr>
              <a:solidFill>
                <a:schemeClr val="dk1"/>
              </a:solidFill>
              <a:latin typeface="Josefin Sans"/>
              <a:ea typeface="Josefin Sans"/>
              <a:cs typeface="Josefin Sans"/>
              <a:sym typeface="Josefin Sans"/>
            </a:endParaRPr>
          </a:p>
          <a:p>
            <a:pPr indent="-317500" lvl="1" marL="914400" rtl="0" algn="l">
              <a:spcBef>
                <a:spcPts val="0"/>
              </a:spcBef>
              <a:spcAft>
                <a:spcPts val="0"/>
              </a:spcAft>
              <a:buClr>
                <a:schemeClr val="dk1"/>
              </a:buClr>
              <a:buSzPts val="1400"/>
              <a:buFont typeface="Josefin Sans"/>
              <a:buChar char="○"/>
            </a:pPr>
            <a:r>
              <a:rPr lang="en">
                <a:solidFill>
                  <a:schemeClr val="dk1"/>
                </a:solidFill>
                <a:latin typeface="Josefin Sans"/>
                <a:ea typeface="Josefin Sans"/>
                <a:cs typeface="Josefin Sans"/>
                <a:sym typeface="Josefin Sans"/>
              </a:rPr>
              <a:t>Time consuming and may not accurately tell you how much RNA is being produced </a:t>
            </a:r>
            <a:endParaRPr>
              <a:solidFill>
                <a:schemeClr val="dk1"/>
              </a:solidFill>
              <a:latin typeface="Josefin Sans"/>
              <a:ea typeface="Josefin Sans"/>
              <a:cs typeface="Josefin Sans"/>
              <a:sym typeface="Josefin Sans"/>
            </a:endParaRPr>
          </a:p>
          <a:p>
            <a:pPr indent="-317500" lvl="1" marL="914400" rtl="0" algn="l">
              <a:spcBef>
                <a:spcPts val="0"/>
              </a:spcBef>
              <a:spcAft>
                <a:spcPts val="0"/>
              </a:spcAft>
              <a:buClr>
                <a:schemeClr val="dk1"/>
              </a:buClr>
              <a:buSzPts val="1400"/>
              <a:buFont typeface="Josefin Sans"/>
              <a:buChar char="○"/>
            </a:pPr>
            <a:r>
              <a:rPr lang="en">
                <a:solidFill>
                  <a:schemeClr val="dk1"/>
                </a:solidFill>
                <a:latin typeface="Josefin Sans"/>
                <a:ea typeface="Josefin Sans"/>
                <a:cs typeface="Josefin Sans"/>
                <a:sym typeface="Josefin Sans"/>
              </a:rPr>
              <a:t>No one really does it anymore. People use qPCR or RNA-Seq now.</a:t>
            </a:r>
            <a:endParaRPr>
              <a:solidFill>
                <a:schemeClr val="dk1"/>
              </a:solidFill>
              <a:latin typeface="Josefin Sans"/>
              <a:ea typeface="Josefin Sans"/>
              <a:cs typeface="Josefin Sans"/>
              <a:sym typeface="Josefin Sans"/>
            </a:endParaRPr>
          </a:p>
          <a:p>
            <a:pPr indent="-317500" lvl="1" marL="914400" rtl="0" algn="l">
              <a:spcBef>
                <a:spcPts val="0"/>
              </a:spcBef>
              <a:spcAft>
                <a:spcPts val="0"/>
              </a:spcAft>
              <a:buClr>
                <a:schemeClr val="dk1"/>
              </a:buClr>
              <a:buSzPts val="1400"/>
              <a:buFont typeface="Josefin Sans"/>
              <a:buChar char="○"/>
            </a:pPr>
            <a:r>
              <a:rPr lang="en">
                <a:solidFill>
                  <a:schemeClr val="dk1"/>
                </a:solidFill>
                <a:latin typeface="Josefin Sans"/>
                <a:ea typeface="Josefin Sans"/>
                <a:cs typeface="Josefin Sans"/>
                <a:sym typeface="Josefin Sans"/>
              </a:rPr>
              <a:t> </a:t>
            </a:r>
            <a:endParaRPr>
              <a:solidFill>
                <a:schemeClr val="dk1"/>
              </a:solidFill>
              <a:latin typeface="Josefin Sans"/>
              <a:ea typeface="Josefin Sans"/>
              <a:cs typeface="Josefin Sans"/>
              <a:sym typeface="Josefin Sans"/>
            </a:endParaRPr>
          </a:p>
          <a:p>
            <a:pPr indent="-342900" lvl="0" marL="457200" rtl="0" algn="l">
              <a:spcBef>
                <a:spcPts val="0"/>
              </a:spcBef>
              <a:spcAft>
                <a:spcPts val="0"/>
              </a:spcAft>
              <a:buClr>
                <a:schemeClr val="dk1"/>
              </a:buClr>
              <a:buSzPts val="1800"/>
              <a:buFont typeface="Josefin Sans"/>
              <a:buChar char="●"/>
            </a:pPr>
            <a:r>
              <a:rPr b="1" lang="en">
                <a:solidFill>
                  <a:schemeClr val="dk1"/>
                </a:solidFill>
                <a:latin typeface="Josefin Sans"/>
                <a:ea typeface="Josefin Sans"/>
                <a:cs typeface="Josefin Sans"/>
                <a:sym typeface="Josefin Sans"/>
              </a:rPr>
              <a:t>Southern Blotting: </a:t>
            </a:r>
            <a:r>
              <a:rPr lang="en">
                <a:solidFill>
                  <a:schemeClr val="dk1"/>
                </a:solidFill>
                <a:latin typeface="Josefin Sans"/>
                <a:ea typeface="Josefin Sans"/>
                <a:cs typeface="Josefin Sans"/>
                <a:sym typeface="Josefin Sans"/>
              </a:rPr>
              <a:t>Used to detect a specific </a:t>
            </a:r>
            <a:r>
              <a:rPr lang="en">
                <a:solidFill>
                  <a:srgbClr val="00A1B2"/>
                </a:solidFill>
                <a:latin typeface="Josefin Sans"/>
                <a:ea typeface="Josefin Sans"/>
                <a:cs typeface="Josefin Sans"/>
                <a:sym typeface="Josefin Sans"/>
              </a:rPr>
              <a:t>DNA</a:t>
            </a:r>
            <a:r>
              <a:rPr lang="en">
                <a:solidFill>
                  <a:schemeClr val="dk1"/>
                </a:solidFill>
                <a:latin typeface="Josefin Sans"/>
                <a:ea typeface="Josefin Sans"/>
                <a:cs typeface="Josefin Sans"/>
                <a:sym typeface="Josefin Sans"/>
              </a:rPr>
              <a:t> sequence</a:t>
            </a:r>
            <a:endParaRPr>
              <a:solidFill>
                <a:schemeClr val="dk1"/>
              </a:solidFill>
              <a:latin typeface="Josefin Sans"/>
              <a:ea typeface="Josefin Sans"/>
              <a:cs typeface="Josefin Sans"/>
              <a:sym typeface="Josefin Sans"/>
            </a:endParaRPr>
          </a:p>
          <a:p>
            <a:pPr indent="-317500" lvl="1" marL="914400" rtl="0" algn="l">
              <a:spcBef>
                <a:spcPts val="0"/>
              </a:spcBef>
              <a:spcAft>
                <a:spcPts val="0"/>
              </a:spcAft>
              <a:buClr>
                <a:schemeClr val="dk1"/>
              </a:buClr>
              <a:buSzPts val="1400"/>
              <a:buFont typeface="Josefin Sans"/>
              <a:buChar char="○"/>
            </a:pPr>
            <a:r>
              <a:rPr lang="en">
                <a:solidFill>
                  <a:schemeClr val="dk1"/>
                </a:solidFill>
                <a:latin typeface="Josefin Sans"/>
                <a:ea typeface="Josefin Sans"/>
                <a:cs typeface="Josefin Sans"/>
                <a:sym typeface="Josefin Sans"/>
              </a:rPr>
              <a:t>Also super time consuming and dumb because you can just use sequencing </a:t>
            </a:r>
            <a:endParaRPr>
              <a:solidFill>
                <a:schemeClr val="dk1"/>
              </a:solidFill>
              <a:latin typeface="Josefin Sans"/>
              <a:ea typeface="Josefin Sans"/>
              <a:cs typeface="Josefin Sans"/>
              <a:sym typeface="Josefin Sans"/>
            </a:endParaRPr>
          </a:p>
          <a:p>
            <a:pPr indent="-317500" lvl="1" marL="914400" rtl="0" algn="l">
              <a:spcBef>
                <a:spcPts val="0"/>
              </a:spcBef>
              <a:spcAft>
                <a:spcPts val="0"/>
              </a:spcAft>
              <a:buClr>
                <a:schemeClr val="dk1"/>
              </a:buClr>
              <a:buSzPts val="1400"/>
              <a:buFont typeface="Josefin Sans"/>
              <a:buChar char="○"/>
            </a:pPr>
            <a:r>
              <a:rPr lang="en">
                <a:solidFill>
                  <a:schemeClr val="dk1"/>
                </a:solidFill>
                <a:latin typeface="Josefin Sans"/>
                <a:ea typeface="Josefin Sans"/>
                <a:cs typeface="Josefin Sans"/>
                <a:sym typeface="Josefin Sans"/>
              </a:rPr>
              <a:t>No one ever uses it, so we won’t either!!! (Yay sequencing!!!)</a:t>
            </a:r>
            <a:endParaRPr>
              <a:solidFill>
                <a:schemeClr val="dk1"/>
              </a:solidFill>
              <a:latin typeface="Josefin Sans"/>
              <a:ea typeface="Josefin Sans"/>
              <a:cs typeface="Josefin Sans"/>
              <a:sym typeface="Josefin Sans"/>
            </a:endParaRPr>
          </a:p>
          <a:p>
            <a:pPr indent="-317500" lvl="1" marL="914400" rtl="0" algn="l">
              <a:spcBef>
                <a:spcPts val="0"/>
              </a:spcBef>
              <a:spcAft>
                <a:spcPts val="0"/>
              </a:spcAft>
              <a:buClr>
                <a:schemeClr val="dk1"/>
              </a:buClr>
              <a:buSzPts val="1400"/>
              <a:buFont typeface="Josefin Sans"/>
              <a:buChar char="○"/>
            </a:pPr>
            <a:r>
              <a:t/>
            </a:r>
            <a:endParaRPr>
              <a:solidFill>
                <a:schemeClr val="dk1"/>
              </a:solidFill>
              <a:latin typeface="Josefin Sans"/>
              <a:ea typeface="Josefin Sans"/>
              <a:cs typeface="Josefin Sans"/>
              <a:sym typeface="Josefin Sans"/>
            </a:endParaRPr>
          </a:p>
          <a:p>
            <a:pPr indent="-342900" lvl="0" marL="457200" rtl="0" algn="l">
              <a:spcBef>
                <a:spcPts val="0"/>
              </a:spcBef>
              <a:spcAft>
                <a:spcPts val="0"/>
              </a:spcAft>
              <a:buClr>
                <a:schemeClr val="dk1"/>
              </a:buClr>
              <a:buSzPts val="1800"/>
              <a:buFont typeface="Josefin Sans"/>
              <a:buChar char="●"/>
            </a:pPr>
            <a:r>
              <a:rPr b="1" lang="en">
                <a:solidFill>
                  <a:schemeClr val="dk1"/>
                </a:solidFill>
                <a:latin typeface="Josefin Sans"/>
                <a:ea typeface="Josefin Sans"/>
                <a:cs typeface="Josefin Sans"/>
                <a:sym typeface="Josefin Sans"/>
              </a:rPr>
              <a:t>Western Blotting:</a:t>
            </a:r>
            <a:r>
              <a:rPr lang="en">
                <a:solidFill>
                  <a:schemeClr val="dk1"/>
                </a:solidFill>
                <a:latin typeface="Josefin Sans"/>
                <a:ea typeface="Josefin Sans"/>
                <a:cs typeface="Josefin Sans"/>
                <a:sym typeface="Josefin Sans"/>
              </a:rPr>
              <a:t> Used to detect the production of a specific </a:t>
            </a:r>
            <a:r>
              <a:rPr lang="en">
                <a:solidFill>
                  <a:srgbClr val="00A1B2"/>
                </a:solidFill>
                <a:latin typeface="Josefin Sans"/>
                <a:ea typeface="Josefin Sans"/>
                <a:cs typeface="Josefin Sans"/>
                <a:sym typeface="Josefin Sans"/>
              </a:rPr>
              <a:t>protein</a:t>
            </a:r>
            <a:r>
              <a:rPr lang="en">
                <a:solidFill>
                  <a:schemeClr val="dk1"/>
                </a:solidFill>
                <a:latin typeface="Josefin Sans"/>
                <a:ea typeface="Josefin Sans"/>
                <a:cs typeface="Josefin Sans"/>
                <a:sym typeface="Josefin Sans"/>
              </a:rPr>
              <a:t> </a:t>
            </a:r>
            <a:endParaRPr>
              <a:solidFill>
                <a:schemeClr val="dk1"/>
              </a:solidFill>
              <a:latin typeface="Josefin Sans"/>
              <a:ea typeface="Josefin Sans"/>
              <a:cs typeface="Josefin Sans"/>
              <a:sym typeface="Josefin Sans"/>
            </a:endParaRPr>
          </a:p>
          <a:p>
            <a:pPr indent="-317500" lvl="1" marL="914400" rtl="0" algn="l">
              <a:spcBef>
                <a:spcPts val="0"/>
              </a:spcBef>
              <a:spcAft>
                <a:spcPts val="0"/>
              </a:spcAft>
              <a:buClr>
                <a:schemeClr val="dk1"/>
              </a:buClr>
              <a:buSzPts val="1400"/>
              <a:buFont typeface="Josefin Sans"/>
              <a:buChar char="○"/>
            </a:pPr>
            <a:r>
              <a:rPr lang="en">
                <a:solidFill>
                  <a:schemeClr val="dk1"/>
                </a:solidFill>
                <a:latin typeface="Josefin Sans"/>
                <a:ea typeface="Josefin Sans"/>
                <a:cs typeface="Josefin Sans"/>
                <a:sym typeface="Josefin Sans"/>
              </a:rPr>
              <a:t>Ahh yes, finally something we’ll </a:t>
            </a:r>
            <a:r>
              <a:rPr lang="en" u="sng">
                <a:solidFill>
                  <a:schemeClr val="dk1"/>
                </a:solidFill>
                <a:latin typeface="Josefin Sans"/>
                <a:ea typeface="Josefin Sans"/>
                <a:cs typeface="Josefin Sans"/>
                <a:sym typeface="Josefin Sans"/>
              </a:rPr>
              <a:t>ACTUALLY</a:t>
            </a:r>
            <a:r>
              <a:rPr lang="en">
                <a:solidFill>
                  <a:schemeClr val="dk1"/>
                </a:solidFill>
                <a:latin typeface="Josefin Sans"/>
                <a:ea typeface="Josefin Sans"/>
                <a:cs typeface="Josefin Sans"/>
                <a:sym typeface="Josefin Sans"/>
              </a:rPr>
              <a:t> use… </a:t>
            </a:r>
            <a:endParaRPr>
              <a:solidFill>
                <a:schemeClr val="dk1"/>
              </a:solidFill>
              <a:latin typeface="Josefin Sans"/>
              <a:ea typeface="Josefin Sans"/>
              <a:cs typeface="Josefin Sans"/>
              <a:sym typeface="Josefin Sans"/>
            </a:endParaRPr>
          </a:p>
          <a:p>
            <a:pPr indent="-317500" lvl="1" marL="914400" rtl="0" algn="l">
              <a:spcBef>
                <a:spcPts val="0"/>
              </a:spcBef>
              <a:spcAft>
                <a:spcPts val="0"/>
              </a:spcAft>
              <a:buClr>
                <a:schemeClr val="dk1"/>
              </a:buClr>
              <a:buSzPts val="1400"/>
              <a:buFont typeface="Josefin Sans"/>
              <a:buChar char="○"/>
            </a:pPr>
            <a:r>
              <a:rPr lang="en">
                <a:solidFill>
                  <a:schemeClr val="dk1"/>
                </a:solidFill>
                <a:latin typeface="Josefin Sans"/>
                <a:ea typeface="Josefin Sans"/>
                <a:cs typeface="Josefin Sans"/>
                <a:sym typeface="Josefin Sans"/>
              </a:rPr>
              <a:t>Very time consuming but more informative than an SDS-Page Gel </a:t>
            </a:r>
            <a:endParaRPr>
              <a:solidFill>
                <a:schemeClr val="dk1"/>
              </a:solidFill>
              <a:latin typeface="Josefin Sans"/>
              <a:ea typeface="Josefin Sans"/>
              <a:cs typeface="Josefin Sans"/>
              <a:sym typeface="Josefin Sans"/>
            </a:endParaRPr>
          </a:p>
        </p:txBody>
      </p:sp>
      <p:sp>
        <p:nvSpPr>
          <p:cNvPr id="514" name="Google Shape;514;p36"/>
          <p:cNvSpPr/>
          <p:nvPr/>
        </p:nvSpPr>
        <p:spPr>
          <a:xfrm>
            <a:off x="817175" y="2322275"/>
            <a:ext cx="495600" cy="172800"/>
          </a:xfrm>
          <a:prstGeom prst="rect">
            <a:avLst/>
          </a:pr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15" name="Google Shape;515;p36"/>
          <p:cNvSpPr/>
          <p:nvPr/>
        </p:nvSpPr>
        <p:spPr>
          <a:xfrm>
            <a:off x="744300" y="3360700"/>
            <a:ext cx="495600" cy="172800"/>
          </a:xfrm>
          <a:prstGeom prst="rect">
            <a:avLst/>
          </a:pr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19" name="Shape 519"/>
        <p:cNvGrpSpPr/>
        <p:nvPr/>
      </p:nvGrpSpPr>
      <p:grpSpPr>
        <a:xfrm>
          <a:off x="0" y="0"/>
          <a:ext cx="0" cy="0"/>
          <a:chOff x="0" y="0"/>
          <a:chExt cx="0" cy="0"/>
        </a:xfrm>
      </p:grpSpPr>
      <p:pic>
        <p:nvPicPr>
          <p:cNvPr id="520" name="Google Shape;520;p37"/>
          <p:cNvPicPr preferRelativeResize="0"/>
          <p:nvPr/>
        </p:nvPicPr>
        <p:blipFill rotWithShape="1">
          <a:blip r:embed="rId3">
            <a:alphaModFix/>
          </a:blip>
          <a:srcRect b="50000" l="0" r="0" t="0"/>
          <a:stretch/>
        </p:blipFill>
        <p:spPr>
          <a:xfrm>
            <a:off x="67425" y="1524775"/>
            <a:ext cx="4333401" cy="3135526"/>
          </a:xfrm>
          <a:prstGeom prst="rect">
            <a:avLst/>
          </a:prstGeom>
          <a:noFill/>
          <a:ln>
            <a:noFill/>
          </a:ln>
        </p:spPr>
      </p:pic>
      <p:pic>
        <p:nvPicPr>
          <p:cNvPr id="521" name="Google Shape;521;p37"/>
          <p:cNvPicPr preferRelativeResize="0"/>
          <p:nvPr/>
        </p:nvPicPr>
        <p:blipFill rotWithShape="1">
          <a:blip r:embed="rId3">
            <a:alphaModFix/>
          </a:blip>
          <a:srcRect b="0" l="0" r="0" t="45199"/>
          <a:stretch/>
        </p:blipFill>
        <p:spPr>
          <a:xfrm>
            <a:off x="4624600" y="1524771"/>
            <a:ext cx="4333401" cy="3436605"/>
          </a:xfrm>
          <a:prstGeom prst="rect">
            <a:avLst/>
          </a:prstGeom>
          <a:noFill/>
          <a:ln>
            <a:noFill/>
          </a:ln>
        </p:spPr>
      </p:pic>
      <p:sp>
        <p:nvSpPr>
          <p:cNvPr id="522" name="Google Shape;522;p37"/>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sz="3000">
                <a:solidFill>
                  <a:srgbClr val="00A1B2"/>
                </a:solidFill>
                <a:latin typeface="Josefin Sans"/>
                <a:ea typeface="Josefin Sans"/>
                <a:cs typeface="Josefin Sans"/>
                <a:sym typeface="Josefin Sans"/>
              </a:rPr>
              <a:t>Western Blot</a:t>
            </a:r>
            <a:endParaRPr/>
          </a:p>
        </p:txBody>
      </p:sp>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26" name="Shape 526"/>
        <p:cNvGrpSpPr/>
        <p:nvPr/>
      </p:nvGrpSpPr>
      <p:grpSpPr>
        <a:xfrm>
          <a:off x="0" y="0"/>
          <a:ext cx="0" cy="0"/>
          <a:chOff x="0" y="0"/>
          <a:chExt cx="0" cy="0"/>
        </a:xfrm>
      </p:grpSpPr>
      <p:sp>
        <p:nvSpPr>
          <p:cNvPr id="527" name="Google Shape;527;p38"/>
          <p:cNvSpPr txBox="1"/>
          <p:nvPr>
            <p:ph idx="1" type="body"/>
          </p:nvPr>
        </p:nvSpPr>
        <p:spPr>
          <a:xfrm>
            <a:off x="-117775" y="1001125"/>
            <a:ext cx="2913600" cy="3763200"/>
          </a:xfrm>
          <a:prstGeom prst="rect">
            <a:avLst/>
          </a:prstGeom>
        </p:spPr>
        <p:txBody>
          <a:bodyPr anchorCtr="0" anchor="t" bIns="91425" lIns="91425" spcFirstLastPara="1" rIns="91425" wrap="square" tIns="91425">
            <a:noAutofit/>
          </a:bodyPr>
          <a:lstStyle/>
          <a:p>
            <a:pPr indent="457200" lvl="0" marL="0" rtl="0" algn="l">
              <a:spcBef>
                <a:spcPts val="0"/>
              </a:spcBef>
              <a:spcAft>
                <a:spcPts val="0"/>
              </a:spcAft>
              <a:buNone/>
            </a:pPr>
            <a:r>
              <a:rPr lang="en" u="sng">
                <a:latin typeface="Josefin Sans"/>
                <a:ea typeface="Josefin Sans"/>
                <a:cs typeface="Josefin Sans"/>
                <a:sym typeface="Josefin Sans"/>
              </a:rPr>
              <a:t>SDS Page</a:t>
            </a:r>
            <a:endParaRPr u="sng">
              <a:latin typeface="Josefin Sans"/>
              <a:ea typeface="Josefin Sans"/>
              <a:cs typeface="Josefin Sans"/>
              <a:sym typeface="Josefin Sans"/>
            </a:endParaRPr>
          </a:p>
          <a:p>
            <a:pPr indent="-342900" lvl="0" marL="457200" rtl="0" algn="l">
              <a:spcBef>
                <a:spcPts val="1600"/>
              </a:spcBef>
              <a:spcAft>
                <a:spcPts val="0"/>
              </a:spcAft>
              <a:buSzPts val="1800"/>
              <a:buFont typeface="Josefin Sans"/>
              <a:buChar char="-"/>
            </a:pPr>
            <a:r>
              <a:rPr lang="en">
                <a:latin typeface="Josefin Sans"/>
                <a:ea typeface="Josefin Sans"/>
                <a:cs typeface="Josefin Sans"/>
                <a:sym typeface="Josefin Sans"/>
              </a:rPr>
              <a:t>Similar to gel electrophoresis</a:t>
            </a:r>
            <a:endParaRPr>
              <a:latin typeface="Josefin Sans"/>
              <a:ea typeface="Josefin Sans"/>
              <a:cs typeface="Josefin Sans"/>
              <a:sym typeface="Josefin Sans"/>
            </a:endParaRPr>
          </a:p>
          <a:p>
            <a:pPr indent="-342900" lvl="0" marL="457200" rtl="0" algn="l">
              <a:spcBef>
                <a:spcPts val="1000"/>
              </a:spcBef>
              <a:spcAft>
                <a:spcPts val="0"/>
              </a:spcAft>
              <a:buSzPts val="1800"/>
              <a:buFont typeface="Josefin Sans"/>
              <a:buChar char="-"/>
            </a:pPr>
            <a:r>
              <a:rPr lang="en">
                <a:latin typeface="Josefin Sans"/>
                <a:ea typeface="Josefin Sans"/>
                <a:cs typeface="Josefin Sans"/>
                <a:sym typeface="Josefin Sans"/>
              </a:rPr>
              <a:t>Correct band corresponds to desired protein size (in kDa)</a:t>
            </a:r>
            <a:endParaRPr>
              <a:latin typeface="Josefin Sans"/>
              <a:ea typeface="Josefin Sans"/>
              <a:cs typeface="Josefin Sans"/>
              <a:sym typeface="Josefin Sans"/>
            </a:endParaRPr>
          </a:p>
          <a:p>
            <a:pPr indent="-342900" lvl="0" marL="457200" rtl="0" algn="l">
              <a:spcBef>
                <a:spcPts val="1000"/>
              </a:spcBef>
              <a:spcAft>
                <a:spcPts val="0"/>
              </a:spcAft>
              <a:buSzPts val="1800"/>
              <a:buFont typeface="Josefin Sans"/>
              <a:buChar char="-"/>
            </a:pPr>
            <a:r>
              <a:rPr lang="en">
                <a:latin typeface="Josefin Sans"/>
                <a:ea typeface="Josefin Sans"/>
                <a:cs typeface="Josefin Sans"/>
                <a:sym typeface="Josefin Sans"/>
              </a:rPr>
              <a:t>Any protein produced by bacteria will be visible as bands</a:t>
            </a:r>
            <a:endParaRPr>
              <a:latin typeface="Josefin Sans"/>
              <a:ea typeface="Josefin Sans"/>
              <a:cs typeface="Josefin Sans"/>
              <a:sym typeface="Josefin Sans"/>
            </a:endParaRPr>
          </a:p>
          <a:p>
            <a:pPr indent="0" lvl="0" marL="0" rtl="0" algn="l">
              <a:spcBef>
                <a:spcPts val="1000"/>
              </a:spcBef>
              <a:spcAft>
                <a:spcPts val="0"/>
              </a:spcAft>
              <a:buNone/>
            </a:pPr>
            <a:r>
              <a:t/>
            </a:r>
            <a:endParaRPr>
              <a:latin typeface="Josefin Sans"/>
              <a:ea typeface="Josefin Sans"/>
              <a:cs typeface="Josefin Sans"/>
              <a:sym typeface="Josefin Sans"/>
            </a:endParaRPr>
          </a:p>
          <a:p>
            <a:pPr indent="0" lvl="0" marL="0" rtl="0" algn="l">
              <a:spcBef>
                <a:spcPts val="1600"/>
              </a:spcBef>
              <a:spcAft>
                <a:spcPts val="1600"/>
              </a:spcAft>
              <a:buNone/>
            </a:pPr>
            <a:r>
              <a:t/>
            </a:r>
            <a:endParaRPr u="sng">
              <a:latin typeface="Josefin Sans"/>
              <a:ea typeface="Josefin Sans"/>
              <a:cs typeface="Josefin Sans"/>
              <a:sym typeface="Josefin Sans"/>
            </a:endParaRPr>
          </a:p>
        </p:txBody>
      </p:sp>
      <p:sp>
        <p:nvSpPr>
          <p:cNvPr id="528" name="Google Shape;528;p38"/>
          <p:cNvSpPr txBox="1"/>
          <p:nvPr/>
        </p:nvSpPr>
        <p:spPr>
          <a:xfrm>
            <a:off x="262950" y="361825"/>
            <a:ext cx="8618100" cy="7293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2800">
                <a:solidFill>
                  <a:schemeClr val="accent5"/>
                </a:solidFill>
                <a:latin typeface="Josefin Sans"/>
                <a:ea typeface="Josefin Sans"/>
                <a:cs typeface="Josefin Sans"/>
                <a:sym typeface="Josefin Sans"/>
              </a:rPr>
              <a:t>Difference between SDS and Western Blot</a:t>
            </a:r>
            <a:endParaRPr sz="2800">
              <a:solidFill>
                <a:schemeClr val="accent5"/>
              </a:solidFill>
              <a:latin typeface="Josefin Sans"/>
              <a:ea typeface="Josefin Sans"/>
              <a:cs typeface="Josefin Sans"/>
              <a:sym typeface="Josefin Sans"/>
            </a:endParaRPr>
          </a:p>
        </p:txBody>
      </p:sp>
      <p:pic>
        <p:nvPicPr>
          <p:cNvPr id="529" name="Google Shape;529;p38"/>
          <p:cNvPicPr preferRelativeResize="0"/>
          <p:nvPr/>
        </p:nvPicPr>
        <p:blipFill rotWithShape="1">
          <a:blip r:embed="rId3">
            <a:alphaModFix/>
          </a:blip>
          <a:srcRect b="0" l="10368" r="61372" t="11995"/>
          <a:stretch/>
        </p:blipFill>
        <p:spPr>
          <a:xfrm>
            <a:off x="2659425" y="1375575"/>
            <a:ext cx="1950349" cy="3416400"/>
          </a:xfrm>
          <a:prstGeom prst="rect">
            <a:avLst/>
          </a:prstGeom>
          <a:noFill/>
          <a:ln>
            <a:noFill/>
          </a:ln>
        </p:spPr>
      </p:pic>
      <p:sp>
        <p:nvSpPr>
          <p:cNvPr id="530" name="Google Shape;530;p38"/>
          <p:cNvSpPr txBox="1"/>
          <p:nvPr/>
        </p:nvSpPr>
        <p:spPr>
          <a:xfrm>
            <a:off x="4628725" y="1215925"/>
            <a:ext cx="2287800" cy="3763200"/>
          </a:xfrm>
          <a:prstGeom prst="rect">
            <a:avLst/>
          </a:prstGeom>
          <a:noFill/>
          <a:ln>
            <a:noFill/>
          </a:ln>
        </p:spPr>
        <p:txBody>
          <a:bodyPr anchorCtr="0" anchor="t" bIns="91425" lIns="91425" spcFirstLastPara="1" rIns="91425" wrap="square" tIns="91425">
            <a:noAutofit/>
          </a:bodyPr>
          <a:lstStyle/>
          <a:p>
            <a:pPr indent="457200" lvl="0" marL="0" rtl="0" algn="l">
              <a:lnSpc>
                <a:spcPct val="115000"/>
              </a:lnSpc>
              <a:spcBef>
                <a:spcPts val="0"/>
              </a:spcBef>
              <a:spcAft>
                <a:spcPts val="0"/>
              </a:spcAft>
              <a:buNone/>
            </a:pPr>
            <a:r>
              <a:rPr lang="en" sz="1800" u="sng">
                <a:solidFill>
                  <a:schemeClr val="dk2"/>
                </a:solidFill>
                <a:latin typeface="Josefin Sans"/>
                <a:ea typeface="Josefin Sans"/>
                <a:cs typeface="Josefin Sans"/>
                <a:sym typeface="Josefin Sans"/>
              </a:rPr>
              <a:t>Western Blot</a:t>
            </a:r>
            <a:endParaRPr sz="1800" u="sng">
              <a:solidFill>
                <a:schemeClr val="dk2"/>
              </a:solidFill>
              <a:latin typeface="Josefin Sans"/>
              <a:ea typeface="Josefin Sans"/>
              <a:cs typeface="Josefin Sans"/>
              <a:sym typeface="Josefin Sans"/>
            </a:endParaRPr>
          </a:p>
          <a:p>
            <a:pPr indent="-342900" lvl="0" marL="457200" rtl="0" algn="l">
              <a:lnSpc>
                <a:spcPct val="115000"/>
              </a:lnSpc>
              <a:spcBef>
                <a:spcPts val="1600"/>
              </a:spcBef>
              <a:spcAft>
                <a:spcPts val="0"/>
              </a:spcAft>
              <a:buClr>
                <a:schemeClr val="dk2"/>
              </a:buClr>
              <a:buSzPts val="1800"/>
              <a:buFont typeface="Josefin Sans"/>
              <a:buChar char="-"/>
            </a:pPr>
            <a:r>
              <a:rPr lang="en" sz="1800">
                <a:solidFill>
                  <a:schemeClr val="dk2"/>
                </a:solidFill>
                <a:latin typeface="Josefin Sans"/>
                <a:ea typeface="Josefin Sans"/>
                <a:cs typeface="Josefin Sans"/>
                <a:sym typeface="Josefin Sans"/>
              </a:rPr>
              <a:t>Allows for a </a:t>
            </a:r>
            <a:r>
              <a:rPr b="1" lang="en" sz="1800">
                <a:solidFill>
                  <a:schemeClr val="dk2"/>
                </a:solidFill>
                <a:latin typeface="Josefin Sans"/>
                <a:ea typeface="Josefin Sans"/>
                <a:cs typeface="Josefin Sans"/>
                <a:sym typeface="Josefin Sans"/>
              </a:rPr>
              <a:t>specific protein to be detected</a:t>
            </a:r>
            <a:endParaRPr b="1" sz="1800">
              <a:solidFill>
                <a:schemeClr val="dk2"/>
              </a:solidFill>
              <a:latin typeface="Josefin Sans"/>
              <a:ea typeface="Josefin Sans"/>
              <a:cs typeface="Josefin Sans"/>
              <a:sym typeface="Josefin Sans"/>
            </a:endParaRPr>
          </a:p>
          <a:p>
            <a:pPr indent="-342900" lvl="0" marL="457200" rtl="0" algn="l">
              <a:lnSpc>
                <a:spcPct val="115000"/>
              </a:lnSpc>
              <a:spcBef>
                <a:spcPts val="1600"/>
              </a:spcBef>
              <a:spcAft>
                <a:spcPts val="1600"/>
              </a:spcAft>
              <a:buClr>
                <a:schemeClr val="dk2"/>
              </a:buClr>
              <a:buSzPts val="1800"/>
              <a:buFont typeface="Josefin Sans"/>
              <a:buChar char="-"/>
            </a:pPr>
            <a:r>
              <a:rPr lang="en" sz="1800">
                <a:solidFill>
                  <a:schemeClr val="dk2"/>
                </a:solidFill>
                <a:latin typeface="Josefin Sans"/>
                <a:ea typeface="Josefin Sans"/>
                <a:cs typeface="Josefin Sans"/>
                <a:sym typeface="Josefin Sans"/>
              </a:rPr>
              <a:t>Uses primary and secondary antibodies</a:t>
            </a:r>
            <a:endParaRPr sz="1800">
              <a:solidFill>
                <a:schemeClr val="dk2"/>
              </a:solidFill>
              <a:latin typeface="Josefin Sans"/>
              <a:ea typeface="Josefin Sans"/>
              <a:cs typeface="Josefin Sans"/>
              <a:sym typeface="Josefin Sans"/>
            </a:endParaRPr>
          </a:p>
        </p:txBody>
      </p:sp>
      <p:cxnSp>
        <p:nvCxnSpPr>
          <p:cNvPr id="531" name="Google Shape;531;p38"/>
          <p:cNvCxnSpPr/>
          <p:nvPr/>
        </p:nvCxnSpPr>
        <p:spPr>
          <a:xfrm>
            <a:off x="4652100" y="1091125"/>
            <a:ext cx="18300" cy="3888000"/>
          </a:xfrm>
          <a:prstGeom prst="straightConnector1">
            <a:avLst/>
          </a:prstGeom>
          <a:noFill/>
          <a:ln cap="flat" cmpd="sng" w="9525">
            <a:solidFill>
              <a:schemeClr val="dk2"/>
            </a:solidFill>
            <a:prstDash val="solid"/>
            <a:round/>
            <a:headEnd len="med" w="med" type="none"/>
            <a:tailEnd len="med" w="med" type="none"/>
          </a:ln>
        </p:spPr>
      </p:cxnSp>
      <p:pic>
        <p:nvPicPr>
          <p:cNvPr id="532" name="Google Shape;532;p38"/>
          <p:cNvPicPr preferRelativeResize="0"/>
          <p:nvPr/>
        </p:nvPicPr>
        <p:blipFill rotWithShape="1">
          <a:blip r:embed="rId4">
            <a:alphaModFix/>
          </a:blip>
          <a:srcRect b="0" l="0" r="44625" t="0"/>
          <a:stretch/>
        </p:blipFill>
        <p:spPr>
          <a:xfrm>
            <a:off x="6919550" y="1354075"/>
            <a:ext cx="2084091" cy="3057302"/>
          </a:xfrm>
          <a:prstGeom prst="rect">
            <a:avLst/>
          </a:prstGeom>
          <a:noFill/>
          <a:ln>
            <a:noFill/>
          </a:ln>
        </p:spPr>
      </p:pic>
      <p:sp>
        <p:nvSpPr>
          <p:cNvPr id="533" name="Google Shape;533;p38"/>
          <p:cNvSpPr/>
          <p:nvPr/>
        </p:nvSpPr>
        <p:spPr>
          <a:xfrm>
            <a:off x="8315325" y="1677750"/>
            <a:ext cx="565800" cy="318300"/>
          </a:xfrm>
          <a:prstGeom prst="rect">
            <a:avLst/>
          </a:pr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37" name="Shape 537"/>
        <p:cNvGrpSpPr/>
        <p:nvPr/>
      </p:nvGrpSpPr>
      <p:grpSpPr>
        <a:xfrm>
          <a:off x="0" y="0"/>
          <a:ext cx="0" cy="0"/>
          <a:chOff x="0" y="0"/>
          <a:chExt cx="0" cy="0"/>
        </a:xfrm>
      </p:grpSpPr>
      <p:sp>
        <p:nvSpPr>
          <p:cNvPr id="538" name="Google Shape;538;p39"/>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sz="3000">
                <a:solidFill>
                  <a:srgbClr val="00A1B2"/>
                </a:solidFill>
                <a:latin typeface="Josefin Sans"/>
                <a:ea typeface="Josefin Sans"/>
                <a:cs typeface="Josefin Sans"/>
                <a:sym typeface="Josefin Sans"/>
              </a:rPr>
              <a:t>Quantitative PCR (qPCR)</a:t>
            </a:r>
            <a:endParaRPr/>
          </a:p>
        </p:txBody>
      </p:sp>
      <p:sp>
        <p:nvSpPr>
          <p:cNvPr id="539" name="Google Shape;539;p39"/>
          <p:cNvSpPr txBox="1"/>
          <p:nvPr>
            <p:ph idx="1" type="body"/>
          </p:nvPr>
        </p:nvSpPr>
        <p:spPr>
          <a:xfrm>
            <a:off x="311700" y="968013"/>
            <a:ext cx="8520600" cy="2205900"/>
          </a:xfrm>
          <a:prstGeom prst="rect">
            <a:avLst/>
          </a:prstGeom>
        </p:spPr>
        <p:txBody>
          <a:bodyPr anchorCtr="0" anchor="t" bIns="91425" lIns="91425" spcFirstLastPara="1" rIns="91425" wrap="square" tIns="91425">
            <a:noAutofit/>
          </a:bodyPr>
          <a:lstStyle/>
          <a:p>
            <a:pPr indent="0" lvl="0" marL="0" rtl="0" algn="ctr">
              <a:spcBef>
                <a:spcPts val="1000"/>
              </a:spcBef>
              <a:spcAft>
                <a:spcPts val="0"/>
              </a:spcAft>
              <a:buNone/>
            </a:pPr>
            <a:r>
              <a:rPr lang="en" sz="1600">
                <a:solidFill>
                  <a:schemeClr val="dk1"/>
                </a:solidFill>
                <a:latin typeface="Josefin Sans"/>
                <a:ea typeface="Josefin Sans"/>
                <a:cs typeface="Josefin Sans"/>
                <a:sym typeface="Josefin Sans"/>
              </a:rPr>
              <a:t>*Also known as Real-Time PCR (not to be confused with RT-PCR= Reverse-Transcriptase PCR)</a:t>
            </a:r>
            <a:endParaRPr sz="1600">
              <a:solidFill>
                <a:schemeClr val="dk1"/>
              </a:solidFill>
              <a:latin typeface="Josefin Sans"/>
              <a:ea typeface="Josefin Sans"/>
              <a:cs typeface="Josefin Sans"/>
              <a:sym typeface="Josefin Sans"/>
            </a:endParaRPr>
          </a:p>
          <a:p>
            <a:pPr indent="0" lvl="0" marL="0" rtl="0" algn="l">
              <a:spcBef>
                <a:spcPts val="1000"/>
              </a:spcBef>
              <a:spcAft>
                <a:spcPts val="0"/>
              </a:spcAft>
              <a:buNone/>
            </a:pPr>
            <a:r>
              <a:rPr lang="en" sz="1600">
                <a:solidFill>
                  <a:schemeClr val="dk1"/>
                </a:solidFill>
                <a:latin typeface="Josefin Sans"/>
                <a:ea typeface="Josefin Sans"/>
                <a:cs typeface="Josefin Sans"/>
                <a:sym typeface="Josefin Sans"/>
              </a:rPr>
              <a:t>Used to: </a:t>
            </a:r>
            <a:endParaRPr sz="1600">
              <a:solidFill>
                <a:schemeClr val="dk1"/>
              </a:solidFill>
              <a:latin typeface="Josefin Sans"/>
              <a:ea typeface="Josefin Sans"/>
              <a:cs typeface="Josefin Sans"/>
              <a:sym typeface="Josefin Sans"/>
            </a:endParaRPr>
          </a:p>
          <a:p>
            <a:pPr indent="-330200" lvl="0" marL="457200" rtl="0" algn="l">
              <a:spcBef>
                <a:spcPts val="1000"/>
              </a:spcBef>
              <a:spcAft>
                <a:spcPts val="0"/>
              </a:spcAft>
              <a:buClr>
                <a:schemeClr val="dk1"/>
              </a:buClr>
              <a:buSzPts val="1600"/>
              <a:buFont typeface="Josefin Sans"/>
              <a:buChar char="●"/>
            </a:pPr>
            <a:r>
              <a:rPr lang="en" sz="1600">
                <a:solidFill>
                  <a:schemeClr val="dk1"/>
                </a:solidFill>
                <a:latin typeface="Josefin Sans"/>
                <a:ea typeface="Josefin Sans"/>
                <a:cs typeface="Josefin Sans"/>
                <a:sym typeface="Josefin Sans"/>
              </a:rPr>
              <a:t>Precisely measure PCR products using </a:t>
            </a:r>
            <a:r>
              <a:rPr lang="en" sz="1600">
                <a:solidFill>
                  <a:schemeClr val="dk1"/>
                </a:solidFill>
                <a:latin typeface="Josefin Sans"/>
                <a:ea typeface="Josefin Sans"/>
                <a:cs typeface="Josefin Sans"/>
                <a:sym typeface="Josefin Sans"/>
              </a:rPr>
              <a:t>fluorescence</a:t>
            </a:r>
            <a:r>
              <a:rPr lang="en" sz="1600">
                <a:solidFill>
                  <a:schemeClr val="dk1"/>
                </a:solidFill>
                <a:latin typeface="Josefin Sans"/>
                <a:ea typeface="Josefin Sans"/>
                <a:cs typeface="Josefin Sans"/>
                <a:sym typeface="Josefin Sans"/>
              </a:rPr>
              <a:t> </a:t>
            </a:r>
            <a:endParaRPr sz="1600">
              <a:solidFill>
                <a:schemeClr val="dk1"/>
              </a:solidFill>
              <a:latin typeface="Josefin Sans"/>
              <a:ea typeface="Josefin Sans"/>
              <a:cs typeface="Josefin Sans"/>
              <a:sym typeface="Josefin Sans"/>
            </a:endParaRPr>
          </a:p>
          <a:p>
            <a:pPr indent="-330200" lvl="0" marL="457200" rtl="0" algn="l">
              <a:spcBef>
                <a:spcPts val="0"/>
              </a:spcBef>
              <a:spcAft>
                <a:spcPts val="0"/>
              </a:spcAft>
              <a:buClr>
                <a:schemeClr val="dk1"/>
              </a:buClr>
              <a:buSzPts val="1600"/>
              <a:buFont typeface="Josefin Sans"/>
              <a:buChar char="●"/>
            </a:pPr>
            <a:r>
              <a:rPr lang="en" sz="1600">
                <a:solidFill>
                  <a:schemeClr val="dk1"/>
                </a:solidFill>
                <a:latin typeface="Josefin Sans"/>
                <a:ea typeface="Josefin Sans"/>
                <a:cs typeface="Josefin Sans"/>
                <a:sym typeface="Josefin Sans"/>
              </a:rPr>
              <a:t>Detect DNA sequences in low abundance in a sample</a:t>
            </a:r>
            <a:endParaRPr sz="1600">
              <a:solidFill>
                <a:schemeClr val="dk1"/>
              </a:solidFill>
              <a:latin typeface="Josefin Sans"/>
              <a:ea typeface="Josefin Sans"/>
              <a:cs typeface="Josefin Sans"/>
              <a:sym typeface="Josefin Sans"/>
            </a:endParaRPr>
          </a:p>
          <a:p>
            <a:pPr indent="-330200" lvl="0" marL="457200" rtl="0" algn="l">
              <a:spcBef>
                <a:spcPts val="0"/>
              </a:spcBef>
              <a:spcAft>
                <a:spcPts val="0"/>
              </a:spcAft>
              <a:buClr>
                <a:schemeClr val="dk1"/>
              </a:buClr>
              <a:buSzPts val="1600"/>
              <a:buFont typeface="Josefin Sans"/>
              <a:buChar char="●"/>
            </a:pPr>
            <a:r>
              <a:rPr lang="en" sz="1600">
                <a:solidFill>
                  <a:schemeClr val="dk1"/>
                </a:solidFill>
                <a:latin typeface="Josefin Sans"/>
                <a:ea typeface="Josefin Sans"/>
                <a:cs typeface="Josefin Sans"/>
                <a:sym typeface="Josefin Sans"/>
              </a:rPr>
              <a:t>Quantify gene expression levels in a sample</a:t>
            </a:r>
            <a:endParaRPr sz="1600">
              <a:solidFill>
                <a:schemeClr val="dk1"/>
              </a:solidFill>
              <a:latin typeface="Josefin Sans"/>
              <a:ea typeface="Josefin Sans"/>
              <a:cs typeface="Josefin Sans"/>
              <a:sym typeface="Josefin Sans"/>
            </a:endParaRPr>
          </a:p>
        </p:txBody>
      </p:sp>
      <p:sp>
        <p:nvSpPr>
          <p:cNvPr id="540" name="Google Shape;540;p39"/>
          <p:cNvSpPr txBox="1"/>
          <p:nvPr/>
        </p:nvSpPr>
        <p:spPr>
          <a:xfrm>
            <a:off x="311700" y="3258900"/>
            <a:ext cx="8520600" cy="1818600"/>
          </a:xfrm>
          <a:prstGeom prst="rect">
            <a:avLst/>
          </a:prstGeom>
          <a:noFill/>
          <a:ln cap="flat" cmpd="sng" w="9525">
            <a:solidFill>
              <a:srgbClr val="B7B7B7"/>
            </a:solidFill>
            <a:prstDash val="solid"/>
            <a:round/>
            <a:headEnd len="sm" w="sm" type="none"/>
            <a:tailEnd len="sm" w="sm" type="none"/>
          </a:ln>
        </p:spPr>
        <p:txBody>
          <a:bodyPr anchorCtr="0" anchor="t" bIns="91425" lIns="91425" spcFirstLastPara="1" rIns="91425" wrap="square" tIns="91425">
            <a:noAutofit/>
          </a:bodyPr>
          <a:lstStyle/>
          <a:p>
            <a:pPr indent="-317500" lvl="0" marL="457200" rtl="0" algn="l">
              <a:spcBef>
                <a:spcPts val="0"/>
              </a:spcBef>
              <a:spcAft>
                <a:spcPts val="0"/>
              </a:spcAft>
              <a:buSzPts val="1400"/>
              <a:buFont typeface="Josefin Sans"/>
              <a:buAutoNum type="arabicPeriod"/>
            </a:pPr>
            <a:r>
              <a:rPr lang="en">
                <a:latin typeface="Josefin Sans"/>
                <a:ea typeface="Josefin Sans"/>
                <a:cs typeface="Josefin Sans"/>
                <a:sym typeface="Josefin Sans"/>
              </a:rPr>
              <a:t>Reverse transcribe all RNA into cDNA using Reverse Transcriptase </a:t>
            </a:r>
            <a:endParaRPr>
              <a:latin typeface="Josefin Sans"/>
              <a:ea typeface="Josefin Sans"/>
              <a:cs typeface="Josefin Sans"/>
              <a:sym typeface="Josefin Sans"/>
            </a:endParaRPr>
          </a:p>
          <a:p>
            <a:pPr indent="-317500" lvl="0" marL="457200" rtl="0" algn="l">
              <a:spcBef>
                <a:spcPts val="0"/>
              </a:spcBef>
              <a:spcAft>
                <a:spcPts val="0"/>
              </a:spcAft>
              <a:buSzPts val="1400"/>
              <a:buFont typeface="Josefin Sans"/>
              <a:buAutoNum type="arabicPeriod"/>
            </a:pPr>
            <a:r>
              <a:rPr lang="en">
                <a:latin typeface="Josefin Sans"/>
                <a:ea typeface="Josefin Sans"/>
                <a:cs typeface="Josefin Sans"/>
                <a:sym typeface="Josefin Sans"/>
              </a:rPr>
              <a:t>Add all the PCR components </a:t>
            </a:r>
            <a:endParaRPr>
              <a:latin typeface="Josefin Sans"/>
              <a:ea typeface="Josefin Sans"/>
              <a:cs typeface="Josefin Sans"/>
              <a:sym typeface="Josefin Sans"/>
            </a:endParaRPr>
          </a:p>
          <a:p>
            <a:pPr indent="-317500" lvl="1" marL="914400" rtl="0" algn="l">
              <a:spcBef>
                <a:spcPts val="0"/>
              </a:spcBef>
              <a:spcAft>
                <a:spcPts val="0"/>
              </a:spcAft>
              <a:buSzPts val="1400"/>
              <a:buFont typeface="Josefin Sans"/>
              <a:buAutoNum type="alphaLcPeriod"/>
            </a:pPr>
            <a:r>
              <a:rPr lang="en">
                <a:latin typeface="Josefin Sans"/>
                <a:ea typeface="Josefin Sans"/>
                <a:cs typeface="Josefin Sans"/>
                <a:sym typeface="Josefin Sans"/>
              </a:rPr>
              <a:t>Fluorophore is added and </a:t>
            </a:r>
            <a:r>
              <a:rPr lang="en">
                <a:latin typeface="Josefin Sans"/>
                <a:ea typeface="Josefin Sans"/>
                <a:cs typeface="Josefin Sans"/>
                <a:sym typeface="Josefin Sans"/>
              </a:rPr>
              <a:t>fluoresces every time there’s extension of the primer (binds to dsDNA)</a:t>
            </a:r>
            <a:endParaRPr>
              <a:latin typeface="Josefin Sans"/>
              <a:ea typeface="Josefin Sans"/>
              <a:cs typeface="Josefin Sans"/>
              <a:sym typeface="Josefin Sans"/>
            </a:endParaRPr>
          </a:p>
          <a:p>
            <a:pPr indent="-317500" lvl="1" marL="914400" rtl="0" algn="l">
              <a:spcBef>
                <a:spcPts val="0"/>
              </a:spcBef>
              <a:spcAft>
                <a:spcPts val="0"/>
              </a:spcAft>
              <a:buSzPts val="1400"/>
              <a:buFont typeface="Josefin Sans"/>
              <a:buAutoNum type="alphaLcPeriod"/>
            </a:pPr>
            <a:r>
              <a:rPr lang="en">
                <a:latin typeface="Josefin Sans"/>
                <a:ea typeface="Josefin Sans"/>
                <a:cs typeface="Josefin Sans"/>
                <a:sym typeface="Josefin Sans"/>
              </a:rPr>
              <a:t>DNA probes are added (fluorophores are attached to the probes) which bind somewhere along the cDNA sequence→ Once Taq polymerase reaches where the DNA probe is bound the fluorophore is released/activated </a:t>
            </a:r>
            <a:endParaRPr>
              <a:latin typeface="Josefin Sans"/>
              <a:ea typeface="Josefin Sans"/>
              <a:cs typeface="Josefin Sans"/>
              <a:sym typeface="Josefin Sans"/>
            </a:endParaRPr>
          </a:p>
          <a:p>
            <a:pPr indent="-317500" lvl="2" marL="1371600" rtl="0" algn="l">
              <a:spcBef>
                <a:spcPts val="0"/>
              </a:spcBef>
              <a:spcAft>
                <a:spcPts val="0"/>
              </a:spcAft>
              <a:buSzPts val="1400"/>
              <a:buFont typeface="Josefin Sans"/>
              <a:buAutoNum type="romanLcPeriod"/>
            </a:pPr>
            <a:r>
              <a:rPr lang="en">
                <a:latin typeface="Josefin Sans"/>
                <a:ea typeface="Josefin Sans"/>
                <a:cs typeface="Josefin Sans"/>
                <a:sym typeface="Josefin Sans"/>
              </a:rPr>
              <a:t>Special thermocycler measures amount of fluorescence </a:t>
            </a:r>
            <a:endParaRPr>
              <a:latin typeface="Josefin Sans"/>
              <a:ea typeface="Josefin Sans"/>
              <a:cs typeface="Josefin Sans"/>
              <a:sym typeface="Josefin Sans"/>
            </a:endParaRPr>
          </a:p>
        </p:txBody>
      </p:sp>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44" name="Shape 544"/>
        <p:cNvGrpSpPr/>
        <p:nvPr/>
      </p:nvGrpSpPr>
      <p:grpSpPr>
        <a:xfrm>
          <a:off x="0" y="0"/>
          <a:ext cx="0" cy="0"/>
          <a:chOff x="0" y="0"/>
          <a:chExt cx="0" cy="0"/>
        </a:xfrm>
      </p:grpSpPr>
      <p:sp>
        <p:nvSpPr>
          <p:cNvPr id="545" name="Google Shape;545;p40"/>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sz="3000">
                <a:solidFill>
                  <a:srgbClr val="00A1B2"/>
                </a:solidFill>
                <a:latin typeface="Josefin Sans"/>
                <a:ea typeface="Josefin Sans"/>
                <a:cs typeface="Josefin Sans"/>
                <a:sym typeface="Josefin Sans"/>
              </a:rPr>
              <a:t>RNA-Seq</a:t>
            </a:r>
            <a:endParaRPr/>
          </a:p>
        </p:txBody>
      </p:sp>
      <p:sp>
        <p:nvSpPr>
          <p:cNvPr id="546" name="Google Shape;546;p40"/>
          <p:cNvSpPr txBox="1"/>
          <p:nvPr>
            <p:ph idx="1" type="body"/>
          </p:nvPr>
        </p:nvSpPr>
        <p:spPr>
          <a:xfrm>
            <a:off x="311700" y="1149475"/>
            <a:ext cx="8520600" cy="2132700"/>
          </a:xfrm>
          <a:prstGeom prst="rect">
            <a:avLst/>
          </a:prstGeom>
        </p:spPr>
        <p:txBody>
          <a:bodyPr anchorCtr="0" anchor="t" bIns="91425" lIns="91425" spcFirstLastPara="1" rIns="91425" wrap="square" tIns="91425">
            <a:noAutofit/>
          </a:bodyPr>
          <a:lstStyle/>
          <a:p>
            <a:pPr indent="0" lvl="0" marL="0" rtl="0" algn="ctr">
              <a:spcBef>
                <a:spcPts val="1000"/>
              </a:spcBef>
              <a:spcAft>
                <a:spcPts val="0"/>
              </a:spcAft>
              <a:buNone/>
            </a:pPr>
            <a:r>
              <a:rPr lang="en">
                <a:solidFill>
                  <a:schemeClr val="dk1"/>
                </a:solidFill>
                <a:latin typeface="Josefin Sans"/>
                <a:ea typeface="Josefin Sans"/>
                <a:cs typeface="Josefin Sans"/>
                <a:sym typeface="Josefin Sans"/>
              </a:rPr>
              <a:t>Uses </a:t>
            </a:r>
            <a:r>
              <a:rPr b="1" lang="en">
                <a:solidFill>
                  <a:schemeClr val="dk1"/>
                </a:solidFill>
                <a:latin typeface="Josefin Sans"/>
                <a:ea typeface="Josefin Sans"/>
                <a:cs typeface="Josefin Sans"/>
                <a:sym typeface="Josefin Sans"/>
              </a:rPr>
              <a:t>Next Generation Sequencing </a:t>
            </a:r>
            <a:r>
              <a:rPr lang="en">
                <a:solidFill>
                  <a:schemeClr val="dk1"/>
                </a:solidFill>
                <a:latin typeface="Josefin Sans"/>
                <a:ea typeface="Josefin Sans"/>
                <a:cs typeface="Josefin Sans"/>
                <a:sym typeface="Josefin Sans"/>
              </a:rPr>
              <a:t>(Not Sanger)</a:t>
            </a:r>
            <a:r>
              <a:rPr lang="en">
                <a:solidFill>
                  <a:schemeClr val="dk1"/>
                </a:solidFill>
                <a:latin typeface="Josefin Sans"/>
                <a:ea typeface="Josefin Sans"/>
                <a:cs typeface="Josefin Sans"/>
                <a:sym typeface="Josefin Sans"/>
              </a:rPr>
              <a:t> and is VERY expensive!!!! (We’ll probably never use it!)</a:t>
            </a:r>
            <a:endParaRPr>
              <a:solidFill>
                <a:schemeClr val="dk1"/>
              </a:solidFill>
              <a:latin typeface="Josefin Sans"/>
              <a:ea typeface="Josefin Sans"/>
              <a:cs typeface="Josefin Sans"/>
              <a:sym typeface="Josefin Sans"/>
            </a:endParaRPr>
          </a:p>
          <a:p>
            <a:pPr indent="0" lvl="0" marL="0" rtl="0" algn="ctr">
              <a:spcBef>
                <a:spcPts val="1000"/>
              </a:spcBef>
              <a:spcAft>
                <a:spcPts val="0"/>
              </a:spcAft>
              <a:buNone/>
            </a:pPr>
            <a:r>
              <a:t/>
            </a:r>
            <a:endParaRPr sz="600">
              <a:solidFill>
                <a:schemeClr val="dk1"/>
              </a:solidFill>
              <a:latin typeface="Josefin Sans"/>
              <a:ea typeface="Josefin Sans"/>
              <a:cs typeface="Josefin Sans"/>
              <a:sym typeface="Josefin Sans"/>
            </a:endParaRPr>
          </a:p>
          <a:p>
            <a:pPr indent="-330200" lvl="0" marL="457200" rtl="0" algn="l">
              <a:spcBef>
                <a:spcPts val="1000"/>
              </a:spcBef>
              <a:spcAft>
                <a:spcPts val="0"/>
              </a:spcAft>
              <a:buClr>
                <a:schemeClr val="dk1"/>
              </a:buClr>
              <a:buSzPts val="1600"/>
              <a:buFont typeface="Josefin Sans"/>
              <a:buChar char="●"/>
            </a:pPr>
            <a:r>
              <a:rPr lang="en" sz="1600">
                <a:solidFill>
                  <a:schemeClr val="dk1"/>
                </a:solidFill>
                <a:latin typeface="Josefin Sans"/>
                <a:ea typeface="Josefin Sans"/>
                <a:cs typeface="Josefin Sans"/>
                <a:sym typeface="Josefin Sans"/>
              </a:rPr>
              <a:t>Can be used to measure the mRNA levels (transcription levels) of </a:t>
            </a:r>
            <a:r>
              <a:rPr lang="en" sz="1600" u="sng">
                <a:solidFill>
                  <a:schemeClr val="dk1"/>
                </a:solidFill>
                <a:latin typeface="Josefin Sans"/>
                <a:ea typeface="Josefin Sans"/>
                <a:cs typeface="Josefin Sans"/>
                <a:sym typeface="Josefin Sans"/>
              </a:rPr>
              <a:t>ALL GENES</a:t>
            </a:r>
            <a:r>
              <a:rPr lang="en" sz="1600">
                <a:solidFill>
                  <a:schemeClr val="dk1"/>
                </a:solidFill>
                <a:latin typeface="Josefin Sans"/>
                <a:ea typeface="Josefin Sans"/>
                <a:cs typeface="Josefin Sans"/>
                <a:sym typeface="Josefin Sans"/>
              </a:rPr>
              <a:t> in a cell after a certain environmental stimulus (ex. What genes are transcribed after heat stress) → more useful for </a:t>
            </a:r>
            <a:r>
              <a:rPr lang="en" sz="1600" u="sng">
                <a:solidFill>
                  <a:schemeClr val="dk1"/>
                </a:solidFill>
                <a:latin typeface="Josefin Sans"/>
                <a:ea typeface="Josefin Sans"/>
                <a:cs typeface="Josefin Sans"/>
                <a:sym typeface="Josefin Sans"/>
              </a:rPr>
              <a:t>TRANSCRIPTOMICS</a:t>
            </a:r>
            <a:r>
              <a:rPr lang="en" sz="1600">
                <a:solidFill>
                  <a:schemeClr val="dk1"/>
                </a:solidFill>
                <a:latin typeface="Josefin Sans"/>
                <a:ea typeface="Josefin Sans"/>
                <a:cs typeface="Josefin Sans"/>
                <a:sym typeface="Josefin Sans"/>
              </a:rPr>
              <a:t>  (study of all the RNA molecules in cell)</a:t>
            </a:r>
            <a:endParaRPr sz="1600">
              <a:solidFill>
                <a:schemeClr val="dk1"/>
              </a:solidFill>
              <a:latin typeface="Josefin Sans"/>
              <a:ea typeface="Josefin Sans"/>
              <a:cs typeface="Josefin Sans"/>
              <a:sym typeface="Josefin Sans"/>
            </a:endParaRPr>
          </a:p>
          <a:p>
            <a:pPr indent="0" lvl="0" marL="0" rtl="0" algn="l">
              <a:spcBef>
                <a:spcPts val="1000"/>
              </a:spcBef>
              <a:spcAft>
                <a:spcPts val="1000"/>
              </a:spcAft>
              <a:buNone/>
            </a:pPr>
            <a:r>
              <a:t/>
            </a:r>
            <a:endParaRPr sz="1600">
              <a:solidFill>
                <a:schemeClr val="dk1"/>
              </a:solidFill>
              <a:latin typeface="Josefin Sans"/>
              <a:ea typeface="Josefin Sans"/>
              <a:cs typeface="Josefin Sans"/>
              <a:sym typeface="Josefin Sans"/>
            </a:endParaRPr>
          </a:p>
        </p:txBody>
      </p:sp>
      <p:sp>
        <p:nvSpPr>
          <p:cNvPr id="547" name="Google Shape;547;p40"/>
          <p:cNvSpPr txBox="1"/>
          <p:nvPr/>
        </p:nvSpPr>
        <p:spPr>
          <a:xfrm>
            <a:off x="311700" y="3566325"/>
            <a:ext cx="8520600" cy="1476600"/>
          </a:xfrm>
          <a:prstGeom prst="rect">
            <a:avLst/>
          </a:prstGeom>
          <a:noFill/>
          <a:ln cap="flat" cmpd="sng" w="9525">
            <a:solidFill>
              <a:srgbClr val="B7B7B7"/>
            </a:solidFill>
            <a:prstDash val="solid"/>
            <a:round/>
            <a:headEnd len="sm" w="sm" type="none"/>
            <a:tailEnd len="sm" w="sm" type="none"/>
          </a:ln>
        </p:spPr>
        <p:txBody>
          <a:bodyPr anchorCtr="0" anchor="t" bIns="91425" lIns="91425" spcFirstLastPara="1" rIns="91425" wrap="square" tIns="91425">
            <a:noAutofit/>
          </a:bodyPr>
          <a:lstStyle/>
          <a:p>
            <a:pPr indent="-330200" lvl="0" marL="457200" rtl="0" algn="l">
              <a:lnSpc>
                <a:spcPct val="115000"/>
              </a:lnSpc>
              <a:spcBef>
                <a:spcPts val="1000"/>
              </a:spcBef>
              <a:spcAft>
                <a:spcPts val="0"/>
              </a:spcAft>
              <a:buClr>
                <a:schemeClr val="dk1"/>
              </a:buClr>
              <a:buSzPts val="1600"/>
              <a:buFont typeface="Josefin Sans"/>
              <a:buAutoNum type="arabicPeriod"/>
            </a:pPr>
            <a:r>
              <a:rPr lang="en" sz="1600">
                <a:solidFill>
                  <a:schemeClr val="dk1"/>
                </a:solidFill>
                <a:latin typeface="Josefin Sans"/>
                <a:ea typeface="Josefin Sans"/>
                <a:cs typeface="Josefin Sans"/>
                <a:sym typeface="Josefin Sans"/>
              </a:rPr>
              <a:t>Uses reverse transcriptase to make cDNA from the the mRNA</a:t>
            </a:r>
            <a:endParaRPr sz="1600">
              <a:solidFill>
                <a:schemeClr val="dk1"/>
              </a:solidFill>
              <a:latin typeface="Josefin Sans"/>
              <a:ea typeface="Josefin Sans"/>
              <a:cs typeface="Josefin Sans"/>
              <a:sym typeface="Josefin Sans"/>
            </a:endParaRPr>
          </a:p>
          <a:p>
            <a:pPr indent="-330200" lvl="0" marL="457200" rtl="0" algn="l">
              <a:lnSpc>
                <a:spcPct val="115000"/>
              </a:lnSpc>
              <a:spcBef>
                <a:spcPts val="0"/>
              </a:spcBef>
              <a:spcAft>
                <a:spcPts val="0"/>
              </a:spcAft>
              <a:buClr>
                <a:schemeClr val="dk1"/>
              </a:buClr>
              <a:buSzPts val="1600"/>
              <a:buFont typeface="Josefin Sans"/>
              <a:buAutoNum type="arabicPeriod"/>
            </a:pPr>
            <a:r>
              <a:rPr lang="en" sz="1600">
                <a:solidFill>
                  <a:schemeClr val="dk1"/>
                </a:solidFill>
                <a:latin typeface="Josefin Sans"/>
                <a:ea typeface="Josefin Sans"/>
                <a:cs typeface="Josefin Sans"/>
                <a:sym typeface="Josefin Sans"/>
              </a:rPr>
              <a:t>Then sequences the cDNA while simultaneously measuring the amount of cDNA produced </a:t>
            </a:r>
            <a:endParaRPr sz="1600">
              <a:solidFill>
                <a:schemeClr val="dk1"/>
              </a:solidFill>
              <a:latin typeface="Josefin Sans"/>
              <a:ea typeface="Josefin Sans"/>
              <a:cs typeface="Josefin Sans"/>
              <a:sym typeface="Josefin Sans"/>
            </a:endParaRPr>
          </a:p>
          <a:p>
            <a:pPr indent="-330200" lvl="1" marL="914400" rtl="0" algn="l">
              <a:lnSpc>
                <a:spcPct val="115000"/>
              </a:lnSpc>
              <a:spcBef>
                <a:spcPts val="0"/>
              </a:spcBef>
              <a:spcAft>
                <a:spcPts val="0"/>
              </a:spcAft>
              <a:buClr>
                <a:schemeClr val="dk1"/>
              </a:buClr>
              <a:buSzPts val="1600"/>
              <a:buFont typeface="Josefin Sans"/>
              <a:buChar char="○"/>
            </a:pPr>
            <a:r>
              <a:rPr lang="en" sz="1600">
                <a:solidFill>
                  <a:schemeClr val="dk1"/>
                </a:solidFill>
                <a:latin typeface="Josefin Sans"/>
                <a:ea typeface="Josefin Sans"/>
                <a:cs typeface="Josefin Sans"/>
                <a:sym typeface="Josefin Sans"/>
              </a:rPr>
              <a:t>Corresponds to the amount of mRNA that was produced</a:t>
            </a:r>
            <a:endParaRPr sz="1600">
              <a:solidFill>
                <a:schemeClr val="dk1"/>
              </a:solidFill>
              <a:latin typeface="Josefin Sans"/>
              <a:ea typeface="Josefin Sans"/>
              <a:cs typeface="Josefin Sans"/>
              <a:sym typeface="Josefin Sans"/>
            </a:endParaRPr>
          </a:p>
          <a:p>
            <a:pPr indent="0" lvl="0" marL="0" rtl="0" algn="l">
              <a:spcBef>
                <a:spcPts val="1000"/>
              </a:spcBef>
              <a:spcAft>
                <a:spcPts val="0"/>
              </a:spcAft>
              <a:buNone/>
            </a:pPr>
            <a:r>
              <a:t/>
            </a:r>
            <a:endParaRPr/>
          </a:p>
        </p:txBody>
      </p:sp>
    </p:spTree>
  </p:cSld>
  <p:clrMapOvr>
    <a:masterClrMapping/>
  </p:clrMapOvr>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999999"/>
        </a:solidFill>
      </p:bgPr>
    </p:bg>
    <p:spTree>
      <p:nvGrpSpPr>
        <p:cNvPr id="551" name="Shape 551"/>
        <p:cNvGrpSpPr/>
        <p:nvPr/>
      </p:nvGrpSpPr>
      <p:grpSpPr>
        <a:xfrm>
          <a:off x="0" y="0"/>
          <a:ext cx="0" cy="0"/>
          <a:chOff x="0" y="0"/>
          <a:chExt cx="0" cy="0"/>
        </a:xfrm>
      </p:grpSpPr>
      <p:sp>
        <p:nvSpPr>
          <p:cNvPr id="552" name="Google Shape;552;p41"/>
          <p:cNvSpPr txBox="1"/>
          <p:nvPr/>
        </p:nvSpPr>
        <p:spPr>
          <a:xfrm>
            <a:off x="311700" y="2285388"/>
            <a:ext cx="8520600" cy="572700"/>
          </a:xfrm>
          <a:prstGeom prst="rect">
            <a:avLst/>
          </a:prstGeom>
          <a:noFill/>
          <a:ln>
            <a:noFill/>
          </a:ln>
        </p:spPr>
        <p:txBody>
          <a:bodyPr anchorCtr="0" anchor="ctr" bIns="91425" lIns="91425" spcFirstLastPara="1" rIns="91425" wrap="square" tIns="91425">
            <a:noAutofit/>
          </a:bodyPr>
          <a:lstStyle/>
          <a:p>
            <a:pPr indent="0" lvl="0" marL="457200" rtl="0" algn="ctr">
              <a:lnSpc>
                <a:spcPct val="115000"/>
              </a:lnSpc>
              <a:spcBef>
                <a:spcPts val="1000"/>
              </a:spcBef>
              <a:spcAft>
                <a:spcPts val="1000"/>
              </a:spcAft>
              <a:buNone/>
            </a:pPr>
            <a:r>
              <a:rPr lang="en" sz="7200">
                <a:solidFill>
                  <a:srgbClr val="FFFFFF"/>
                </a:solidFill>
                <a:latin typeface="Josefin Sans"/>
                <a:ea typeface="Josefin Sans"/>
                <a:cs typeface="Josefin Sans"/>
                <a:sym typeface="Josefin Sans"/>
              </a:rPr>
              <a:t>Proteins</a:t>
            </a:r>
            <a:endParaRPr sz="2400">
              <a:solidFill>
                <a:schemeClr val="lt1"/>
              </a:solidFill>
              <a:latin typeface="Josefin Sans"/>
              <a:ea typeface="Josefin Sans"/>
              <a:cs typeface="Josefin Sans"/>
              <a:sym typeface="Josefin Sans"/>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5" name="Shape 65"/>
        <p:cNvGrpSpPr/>
        <p:nvPr/>
      </p:nvGrpSpPr>
      <p:grpSpPr>
        <a:xfrm>
          <a:off x="0" y="0"/>
          <a:ext cx="0" cy="0"/>
          <a:chOff x="0" y="0"/>
          <a:chExt cx="0" cy="0"/>
        </a:xfrm>
      </p:grpSpPr>
      <p:sp>
        <p:nvSpPr>
          <p:cNvPr id="66" name="Google Shape;66;p15"/>
          <p:cNvSpPr txBox="1"/>
          <p:nvPr/>
        </p:nvSpPr>
        <p:spPr>
          <a:xfrm>
            <a:off x="546300" y="1385275"/>
            <a:ext cx="8286000" cy="3403200"/>
          </a:xfrm>
          <a:prstGeom prst="rect">
            <a:avLst/>
          </a:prstGeom>
          <a:noFill/>
          <a:ln>
            <a:noFill/>
          </a:ln>
        </p:spPr>
        <p:txBody>
          <a:bodyPr anchorCtr="0" anchor="t" bIns="91425" lIns="91425" spcFirstLastPara="1" rIns="91425" wrap="square" tIns="91425">
            <a:noAutofit/>
          </a:bodyPr>
          <a:lstStyle/>
          <a:p>
            <a:pPr indent="-330200" lvl="0" marL="457200" rtl="0" algn="l">
              <a:lnSpc>
                <a:spcPct val="100000"/>
              </a:lnSpc>
              <a:spcBef>
                <a:spcPts val="0"/>
              </a:spcBef>
              <a:spcAft>
                <a:spcPts val="0"/>
              </a:spcAft>
              <a:buClr>
                <a:schemeClr val="dk1"/>
              </a:buClr>
              <a:buSzPts val="1600"/>
              <a:buFont typeface="Josefin Sans"/>
              <a:buAutoNum type="arabicPeriod"/>
            </a:pPr>
            <a:r>
              <a:rPr lang="en" sz="1600">
                <a:solidFill>
                  <a:schemeClr val="dk1"/>
                </a:solidFill>
                <a:latin typeface="Josefin Sans"/>
                <a:ea typeface="Josefin Sans"/>
                <a:cs typeface="Josefin Sans"/>
                <a:sym typeface="Josefin Sans"/>
              </a:rPr>
              <a:t>Understand different systems that rely on DNA/RNA/Protein interactions </a:t>
            </a:r>
            <a:endParaRPr sz="1600">
              <a:solidFill>
                <a:schemeClr val="dk1"/>
              </a:solidFill>
              <a:latin typeface="Josefin Sans"/>
              <a:ea typeface="Josefin Sans"/>
              <a:cs typeface="Josefin Sans"/>
              <a:sym typeface="Josefin Sans"/>
            </a:endParaRPr>
          </a:p>
          <a:p>
            <a:pPr indent="-330200" lvl="1" marL="914400" rtl="0" algn="l">
              <a:lnSpc>
                <a:spcPct val="115000"/>
              </a:lnSpc>
              <a:spcBef>
                <a:spcPts val="0"/>
              </a:spcBef>
              <a:spcAft>
                <a:spcPts val="0"/>
              </a:spcAft>
              <a:buClr>
                <a:schemeClr val="dk1"/>
              </a:buClr>
              <a:buSzPts val="1600"/>
              <a:buFont typeface="Josefin Sans"/>
              <a:buAutoNum type="alphaLcPeriod"/>
            </a:pPr>
            <a:r>
              <a:rPr lang="en" sz="1600">
                <a:solidFill>
                  <a:schemeClr val="dk1"/>
                </a:solidFill>
                <a:latin typeface="Josefin Sans"/>
                <a:ea typeface="Josefin Sans"/>
                <a:cs typeface="Josefin Sans"/>
                <a:sym typeface="Josefin Sans"/>
              </a:rPr>
              <a:t>miRNAs/siRNAs for gene knockdowns</a:t>
            </a:r>
            <a:endParaRPr sz="1600">
              <a:solidFill>
                <a:schemeClr val="dk1"/>
              </a:solidFill>
              <a:latin typeface="Josefin Sans"/>
              <a:ea typeface="Josefin Sans"/>
              <a:cs typeface="Josefin Sans"/>
              <a:sym typeface="Josefin Sans"/>
            </a:endParaRPr>
          </a:p>
          <a:p>
            <a:pPr indent="-330200" lvl="1" marL="914400" rtl="0" algn="l">
              <a:lnSpc>
                <a:spcPct val="115000"/>
              </a:lnSpc>
              <a:spcBef>
                <a:spcPts val="0"/>
              </a:spcBef>
              <a:spcAft>
                <a:spcPts val="0"/>
              </a:spcAft>
              <a:buClr>
                <a:schemeClr val="dk1"/>
              </a:buClr>
              <a:buSzPts val="1600"/>
              <a:buFont typeface="Josefin Sans"/>
              <a:buAutoNum type="alphaLcPeriod"/>
            </a:pPr>
            <a:r>
              <a:rPr lang="en" sz="1600">
                <a:solidFill>
                  <a:schemeClr val="dk1"/>
                </a:solidFill>
                <a:latin typeface="Josefin Sans"/>
                <a:ea typeface="Josefin Sans"/>
                <a:cs typeface="Josefin Sans"/>
                <a:sym typeface="Josefin Sans"/>
              </a:rPr>
              <a:t>Aptamers </a:t>
            </a:r>
            <a:endParaRPr sz="1600">
              <a:solidFill>
                <a:schemeClr val="dk1"/>
              </a:solidFill>
              <a:latin typeface="Josefin Sans"/>
              <a:ea typeface="Josefin Sans"/>
              <a:cs typeface="Josefin Sans"/>
              <a:sym typeface="Josefin Sans"/>
            </a:endParaRPr>
          </a:p>
          <a:p>
            <a:pPr indent="-330200" lvl="1" marL="914400" rtl="0" algn="l">
              <a:lnSpc>
                <a:spcPct val="115000"/>
              </a:lnSpc>
              <a:spcBef>
                <a:spcPts val="0"/>
              </a:spcBef>
              <a:spcAft>
                <a:spcPts val="0"/>
              </a:spcAft>
              <a:buClr>
                <a:schemeClr val="dk1"/>
              </a:buClr>
              <a:buSzPts val="1600"/>
              <a:buFont typeface="Josefin Sans"/>
              <a:buAutoNum type="alphaLcPeriod"/>
            </a:pPr>
            <a:r>
              <a:rPr lang="en" sz="1600">
                <a:solidFill>
                  <a:schemeClr val="dk1"/>
                </a:solidFill>
                <a:latin typeface="Josefin Sans"/>
                <a:ea typeface="Josefin Sans"/>
                <a:cs typeface="Josefin Sans"/>
                <a:sym typeface="Josefin Sans"/>
              </a:rPr>
              <a:t>RNA thermometers </a:t>
            </a:r>
            <a:endParaRPr sz="1600">
              <a:solidFill>
                <a:schemeClr val="dk1"/>
              </a:solidFill>
              <a:latin typeface="Josefin Sans"/>
              <a:ea typeface="Josefin Sans"/>
              <a:cs typeface="Josefin Sans"/>
              <a:sym typeface="Josefin Sans"/>
            </a:endParaRPr>
          </a:p>
          <a:p>
            <a:pPr indent="-330200" lvl="1" marL="914400" rtl="0" algn="l">
              <a:lnSpc>
                <a:spcPct val="115000"/>
              </a:lnSpc>
              <a:spcBef>
                <a:spcPts val="0"/>
              </a:spcBef>
              <a:spcAft>
                <a:spcPts val="0"/>
              </a:spcAft>
              <a:buClr>
                <a:schemeClr val="dk1"/>
              </a:buClr>
              <a:buSzPts val="1600"/>
              <a:buFont typeface="Josefin Sans"/>
              <a:buAutoNum type="alphaLcPeriod"/>
            </a:pPr>
            <a:r>
              <a:rPr lang="en" sz="1600">
                <a:solidFill>
                  <a:schemeClr val="dk1"/>
                </a:solidFill>
                <a:latin typeface="Josefin Sans"/>
                <a:ea typeface="Josefin Sans"/>
                <a:cs typeface="Josefin Sans"/>
                <a:sym typeface="Josefin Sans"/>
              </a:rPr>
              <a:t>Protein tags</a:t>
            </a:r>
            <a:endParaRPr sz="1600">
              <a:solidFill>
                <a:schemeClr val="dk1"/>
              </a:solidFill>
              <a:latin typeface="Josefin Sans"/>
              <a:ea typeface="Josefin Sans"/>
              <a:cs typeface="Josefin Sans"/>
              <a:sym typeface="Josefin Sans"/>
            </a:endParaRPr>
          </a:p>
          <a:p>
            <a:pPr indent="-330200" lvl="0" marL="457200" rtl="0" algn="l">
              <a:lnSpc>
                <a:spcPct val="100000"/>
              </a:lnSpc>
              <a:spcBef>
                <a:spcPts val="0"/>
              </a:spcBef>
              <a:spcAft>
                <a:spcPts val="0"/>
              </a:spcAft>
              <a:buClr>
                <a:schemeClr val="dk1"/>
              </a:buClr>
              <a:buSzPts val="1600"/>
              <a:buFont typeface="Josefin Sans"/>
              <a:buAutoNum type="arabicPeriod"/>
            </a:pPr>
            <a:r>
              <a:rPr lang="en" sz="1600">
                <a:solidFill>
                  <a:schemeClr val="dk1"/>
                </a:solidFill>
                <a:latin typeface="Josefin Sans"/>
                <a:ea typeface="Josefin Sans"/>
                <a:cs typeface="Josefin Sans"/>
                <a:sym typeface="Josefin Sans"/>
              </a:rPr>
              <a:t>Understand the different assays and experiments used for DNA/RNA/Protein characterization</a:t>
            </a:r>
            <a:endParaRPr sz="1600">
              <a:solidFill>
                <a:schemeClr val="dk1"/>
              </a:solidFill>
              <a:latin typeface="Josefin Sans"/>
              <a:ea typeface="Josefin Sans"/>
              <a:cs typeface="Josefin Sans"/>
              <a:sym typeface="Josefin Sans"/>
            </a:endParaRPr>
          </a:p>
          <a:p>
            <a:pPr indent="-330200" lvl="1" marL="914400" rtl="0" algn="l">
              <a:lnSpc>
                <a:spcPct val="115000"/>
              </a:lnSpc>
              <a:spcBef>
                <a:spcPts val="1000"/>
              </a:spcBef>
              <a:spcAft>
                <a:spcPts val="0"/>
              </a:spcAft>
              <a:buClr>
                <a:schemeClr val="dk1"/>
              </a:buClr>
              <a:buSzPts val="1600"/>
              <a:buFont typeface="Josefin Sans"/>
              <a:buAutoNum type="alphaLcPeriod"/>
            </a:pPr>
            <a:r>
              <a:rPr lang="en" sz="1600">
                <a:solidFill>
                  <a:schemeClr val="dk1"/>
                </a:solidFill>
                <a:latin typeface="Josefin Sans"/>
                <a:ea typeface="Josefin Sans"/>
                <a:cs typeface="Josefin Sans"/>
                <a:sym typeface="Josefin Sans"/>
              </a:rPr>
              <a:t>qPCR, Northern Blotting, RNA-Seq</a:t>
            </a:r>
            <a:endParaRPr sz="1600">
              <a:solidFill>
                <a:schemeClr val="dk1"/>
              </a:solidFill>
              <a:latin typeface="Josefin Sans"/>
              <a:ea typeface="Josefin Sans"/>
              <a:cs typeface="Josefin Sans"/>
              <a:sym typeface="Josefin Sans"/>
            </a:endParaRPr>
          </a:p>
          <a:p>
            <a:pPr indent="-330200" lvl="1" marL="914400" rtl="0" algn="l">
              <a:lnSpc>
                <a:spcPct val="115000"/>
              </a:lnSpc>
              <a:spcBef>
                <a:spcPts val="0"/>
              </a:spcBef>
              <a:spcAft>
                <a:spcPts val="0"/>
              </a:spcAft>
              <a:buClr>
                <a:schemeClr val="dk1"/>
              </a:buClr>
              <a:buSzPts val="1600"/>
              <a:buFont typeface="Josefin Sans"/>
              <a:buAutoNum type="alphaLcPeriod"/>
            </a:pPr>
            <a:r>
              <a:rPr lang="en" sz="1600">
                <a:solidFill>
                  <a:schemeClr val="dk1"/>
                </a:solidFill>
                <a:latin typeface="Josefin Sans"/>
                <a:ea typeface="Josefin Sans"/>
                <a:cs typeface="Josefin Sans"/>
                <a:sym typeface="Josefin Sans"/>
              </a:rPr>
              <a:t>Western Blotting </a:t>
            </a:r>
            <a:endParaRPr sz="1600">
              <a:solidFill>
                <a:schemeClr val="dk1"/>
              </a:solidFill>
              <a:latin typeface="Josefin Sans"/>
              <a:ea typeface="Josefin Sans"/>
              <a:cs typeface="Josefin Sans"/>
              <a:sym typeface="Josefin Sans"/>
            </a:endParaRPr>
          </a:p>
          <a:p>
            <a:pPr indent="-330200" lvl="1" marL="914400" rtl="0" algn="l">
              <a:lnSpc>
                <a:spcPct val="115000"/>
              </a:lnSpc>
              <a:spcBef>
                <a:spcPts val="0"/>
              </a:spcBef>
              <a:spcAft>
                <a:spcPts val="0"/>
              </a:spcAft>
              <a:buClr>
                <a:schemeClr val="dk1"/>
              </a:buClr>
              <a:buSzPts val="1600"/>
              <a:buFont typeface="Josefin Sans"/>
              <a:buAutoNum type="alphaLcPeriod"/>
            </a:pPr>
            <a:r>
              <a:rPr lang="en" sz="1600">
                <a:solidFill>
                  <a:schemeClr val="dk1"/>
                </a:solidFill>
                <a:latin typeface="Josefin Sans"/>
                <a:ea typeface="Josefin Sans"/>
                <a:cs typeface="Josefin Sans"/>
                <a:sym typeface="Josefin Sans"/>
              </a:rPr>
              <a:t>TLC/HPLC</a:t>
            </a:r>
            <a:endParaRPr sz="1600">
              <a:solidFill>
                <a:schemeClr val="dk1"/>
              </a:solidFill>
              <a:latin typeface="Josefin Sans"/>
              <a:ea typeface="Josefin Sans"/>
              <a:cs typeface="Josefin Sans"/>
              <a:sym typeface="Josefin Sans"/>
            </a:endParaRPr>
          </a:p>
          <a:p>
            <a:pPr indent="-330200" lvl="1" marL="914400" rtl="0" algn="l">
              <a:lnSpc>
                <a:spcPct val="115000"/>
              </a:lnSpc>
              <a:spcBef>
                <a:spcPts val="0"/>
              </a:spcBef>
              <a:spcAft>
                <a:spcPts val="0"/>
              </a:spcAft>
              <a:buClr>
                <a:schemeClr val="dk1"/>
              </a:buClr>
              <a:buSzPts val="1600"/>
              <a:buFont typeface="Josefin Sans"/>
              <a:buAutoNum type="alphaLcPeriod"/>
            </a:pPr>
            <a:r>
              <a:rPr lang="en" sz="1600">
                <a:solidFill>
                  <a:schemeClr val="dk1"/>
                </a:solidFill>
                <a:latin typeface="Josefin Sans"/>
                <a:ea typeface="Josefin Sans"/>
                <a:cs typeface="Josefin Sans"/>
                <a:sym typeface="Josefin Sans"/>
              </a:rPr>
              <a:t>Fluorescence </a:t>
            </a:r>
            <a:endParaRPr sz="1600">
              <a:solidFill>
                <a:schemeClr val="dk1"/>
              </a:solidFill>
              <a:latin typeface="Josefin Sans"/>
              <a:ea typeface="Josefin Sans"/>
              <a:cs typeface="Josefin Sans"/>
              <a:sym typeface="Josefin Sans"/>
            </a:endParaRPr>
          </a:p>
          <a:p>
            <a:pPr indent="-330200" lvl="1" marL="914400" rtl="0" algn="l">
              <a:lnSpc>
                <a:spcPct val="115000"/>
              </a:lnSpc>
              <a:spcBef>
                <a:spcPts val="0"/>
              </a:spcBef>
              <a:spcAft>
                <a:spcPts val="0"/>
              </a:spcAft>
              <a:buClr>
                <a:schemeClr val="dk1"/>
              </a:buClr>
              <a:buSzPts val="1600"/>
              <a:buFont typeface="Josefin Sans"/>
              <a:buAutoNum type="alphaLcPeriod"/>
            </a:pPr>
            <a:r>
              <a:rPr lang="en" sz="1600">
                <a:solidFill>
                  <a:schemeClr val="dk1"/>
                </a:solidFill>
                <a:latin typeface="Josefin Sans"/>
                <a:ea typeface="Josefin Sans"/>
                <a:cs typeface="Josefin Sans"/>
                <a:sym typeface="Josefin Sans"/>
              </a:rPr>
              <a:t>Spectrophotometry </a:t>
            </a:r>
            <a:endParaRPr sz="1600">
              <a:solidFill>
                <a:schemeClr val="dk1"/>
              </a:solidFill>
              <a:latin typeface="Josefin Sans"/>
              <a:ea typeface="Josefin Sans"/>
              <a:cs typeface="Josefin Sans"/>
              <a:sym typeface="Josefin Sans"/>
            </a:endParaRPr>
          </a:p>
          <a:p>
            <a:pPr indent="0" lvl="0" marL="0" rtl="0" algn="l">
              <a:lnSpc>
                <a:spcPct val="100000"/>
              </a:lnSpc>
              <a:spcBef>
                <a:spcPts val="0"/>
              </a:spcBef>
              <a:spcAft>
                <a:spcPts val="0"/>
              </a:spcAft>
              <a:buNone/>
            </a:pPr>
            <a:r>
              <a:t/>
            </a:r>
            <a:endParaRPr sz="1600">
              <a:solidFill>
                <a:schemeClr val="dk1"/>
              </a:solidFill>
              <a:latin typeface="Josefin Sans"/>
              <a:ea typeface="Josefin Sans"/>
              <a:cs typeface="Josefin Sans"/>
              <a:sym typeface="Josefin Sans"/>
            </a:endParaRPr>
          </a:p>
          <a:p>
            <a:pPr indent="0" lvl="0" marL="457200" rtl="0" algn="l">
              <a:lnSpc>
                <a:spcPct val="115000"/>
              </a:lnSpc>
              <a:spcBef>
                <a:spcPts val="1000"/>
              </a:spcBef>
              <a:spcAft>
                <a:spcPts val="1600"/>
              </a:spcAft>
              <a:buNone/>
            </a:pPr>
            <a:r>
              <a:t/>
            </a:r>
            <a:endParaRPr sz="1600">
              <a:solidFill>
                <a:schemeClr val="dk1"/>
              </a:solidFill>
              <a:latin typeface="Josefin Sans"/>
              <a:ea typeface="Josefin Sans"/>
              <a:cs typeface="Josefin Sans"/>
              <a:sym typeface="Josefin Sans"/>
            </a:endParaRPr>
          </a:p>
        </p:txBody>
      </p:sp>
      <p:sp>
        <p:nvSpPr>
          <p:cNvPr id="67" name="Google Shape;67;p15"/>
          <p:cNvSpPr txBox="1"/>
          <p:nvPr/>
        </p:nvSpPr>
        <p:spPr>
          <a:xfrm>
            <a:off x="311700" y="235884"/>
            <a:ext cx="8520600" cy="10056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3000">
                <a:solidFill>
                  <a:srgbClr val="00A1B2"/>
                </a:solidFill>
                <a:latin typeface="Josefin Sans"/>
                <a:ea typeface="Josefin Sans"/>
                <a:cs typeface="Josefin Sans"/>
                <a:sym typeface="Josefin Sans"/>
              </a:rPr>
              <a:t>Learning Outcomes: Interactions and Protein Characterization </a:t>
            </a:r>
            <a:endParaRPr sz="3000">
              <a:solidFill>
                <a:srgbClr val="00A1B2"/>
              </a:solidFill>
              <a:latin typeface="Josefin Sans"/>
              <a:ea typeface="Josefin Sans"/>
              <a:cs typeface="Josefin Sans"/>
              <a:sym typeface="Josefin Sans"/>
            </a:endParaRPr>
          </a:p>
        </p:txBody>
      </p:sp>
    </p:spTree>
  </p:cSld>
  <p:clrMapOvr>
    <a:masterClrMapping/>
  </p:clrMapOvr>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56" name="Shape 556"/>
        <p:cNvGrpSpPr/>
        <p:nvPr/>
      </p:nvGrpSpPr>
      <p:grpSpPr>
        <a:xfrm>
          <a:off x="0" y="0"/>
          <a:ext cx="0" cy="0"/>
          <a:chOff x="0" y="0"/>
          <a:chExt cx="0" cy="0"/>
        </a:xfrm>
      </p:grpSpPr>
      <p:sp>
        <p:nvSpPr>
          <p:cNvPr id="557" name="Google Shape;557;p42"/>
          <p:cNvSpPr txBox="1"/>
          <p:nvPr>
            <p:ph type="title"/>
          </p:nvPr>
        </p:nvSpPr>
        <p:spPr>
          <a:xfrm>
            <a:off x="-69300" y="1588025"/>
            <a:ext cx="8520600" cy="8862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sz="3000">
                <a:solidFill>
                  <a:srgbClr val="00A1B2"/>
                </a:solidFill>
                <a:latin typeface="Josefin Sans"/>
                <a:ea typeface="Josefin Sans"/>
                <a:cs typeface="Josefin Sans"/>
                <a:sym typeface="Josefin Sans"/>
              </a:rPr>
              <a:t>Recap 2.0!</a:t>
            </a:r>
            <a:endParaRPr sz="1500">
              <a:solidFill>
                <a:srgbClr val="00A1B2"/>
              </a:solidFill>
              <a:latin typeface="Josefin Sans"/>
              <a:ea typeface="Josefin Sans"/>
              <a:cs typeface="Josefin Sans"/>
              <a:sym typeface="Josefin Sans"/>
            </a:endParaRPr>
          </a:p>
        </p:txBody>
      </p:sp>
      <p:sp>
        <p:nvSpPr>
          <p:cNvPr id="558" name="Google Shape;558;p42"/>
          <p:cNvSpPr txBox="1"/>
          <p:nvPr>
            <p:ph idx="1" type="body"/>
          </p:nvPr>
        </p:nvSpPr>
        <p:spPr>
          <a:xfrm>
            <a:off x="12350" y="2353700"/>
            <a:ext cx="8520600" cy="3360300"/>
          </a:xfrm>
          <a:prstGeom prst="rect">
            <a:avLst/>
          </a:prstGeom>
        </p:spPr>
        <p:txBody>
          <a:bodyPr anchorCtr="0" anchor="t" bIns="91425" lIns="91425" spcFirstLastPara="1" rIns="91425" wrap="square" tIns="91425">
            <a:noAutofit/>
          </a:bodyPr>
          <a:lstStyle/>
          <a:p>
            <a:pPr indent="-330200" lvl="0" marL="457200" rtl="0" algn="ctr">
              <a:spcBef>
                <a:spcPts val="1000"/>
              </a:spcBef>
              <a:spcAft>
                <a:spcPts val="0"/>
              </a:spcAft>
              <a:buClr>
                <a:schemeClr val="dk1"/>
              </a:buClr>
              <a:buSzPts val="1600"/>
              <a:buFont typeface="Josefin Sans"/>
              <a:buAutoNum type="arabicPeriod"/>
            </a:pPr>
            <a:r>
              <a:rPr lang="en" sz="1600">
                <a:solidFill>
                  <a:schemeClr val="dk1"/>
                </a:solidFill>
                <a:latin typeface="Josefin Sans"/>
                <a:ea typeface="Josefin Sans"/>
                <a:cs typeface="Josefin Sans"/>
                <a:sym typeface="Josefin Sans"/>
              </a:rPr>
              <a:t>How do we get our proteins once we’ve induced our cultures?</a:t>
            </a:r>
            <a:endParaRPr sz="1600">
              <a:solidFill>
                <a:schemeClr val="dk1"/>
              </a:solidFill>
              <a:latin typeface="Josefin Sans"/>
              <a:ea typeface="Josefin Sans"/>
              <a:cs typeface="Josefin Sans"/>
              <a:sym typeface="Josefin Sans"/>
            </a:endParaRPr>
          </a:p>
          <a:p>
            <a:pPr indent="-330200" lvl="0" marL="457200" rtl="0" algn="ctr">
              <a:spcBef>
                <a:spcPts val="0"/>
              </a:spcBef>
              <a:spcAft>
                <a:spcPts val="0"/>
              </a:spcAft>
              <a:buClr>
                <a:schemeClr val="dk1"/>
              </a:buClr>
              <a:buSzPts val="1600"/>
              <a:buFont typeface="Josefin Sans"/>
              <a:buAutoNum type="arabicPeriod"/>
            </a:pPr>
            <a:r>
              <a:rPr lang="en" sz="1600">
                <a:solidFill>
                  <a:schemeClr val="dk1"/>
                </a:solidFill>
                <a:latin typeface="Josefin Sans"/>
                <a:ea typeface="Josefin Sans"/>
                <a:cs typeface="Josefin Sans"/>
                <a:sym typeface="Josefin Sans"/>
              </a:rPr>
              <a:t>How do we purify our proteins further? </a:t>
            </a:r>
            <a:endParaRPr sz="1600">
              <a:solidFill>
                <a:schemeClr val="dk1"/>
              </a:solidFill>
              <a:latin typeface="Josefin Sans"/>
              <a:ea typeface="Josefin Sans"/>
              <a:cs typeface="Josefin Sans"/>
              <a:sym typeface="Josefin Sans"/>
            </a:endParaRPr>
          </a:p>
        </p:txBody>
      </p:sp>
    </p:spTree>
  </p:cSld>
  <p:clrMapOvr>
    <a:masterClrMapping/>
  </p:clrMapOvr>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62" name="Shape 562"/>
        <p:cNvGrpSpPr/>
        <p:nvPr/>
      </p:nvGrpSpPr>
      <p:grpSpPr>
        <a:xfrm>
          <a:off x="0" y="0"/>
          <a:ext cx="0" cy="0"/>
          <a:chOff x="0" y="0"/>
          <a:chExt cx="0" cy="0"/>
        </a:xfrm>
      </p:grpSpPr>
      <p:sp>
        <p:nvSpPr>
          <p:cNvPr id="563" name="Google Shape;563;p43"/>
          <p:cNvSpPr txBox="1"/>
          <p:nvPr>
            <p:ph type="title"/>
          </p:nvPr>
        </p:nvSpPr>
        <p:spPr>
          <a:xfrm>
            <a:off x="311700" y="445025"/>
            <a:ext cx="8520600" cy="8862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sz="3000">
                <a:solidFill>
                  <a:srgbClr val="00A1B2"/>
                </a:solidFill>
                <a:latin typeface="Josefin Sans"/>
                <a:ea typeface="Josefin Sans"/>
                <a:cs typeface="Josefin Sans"/>
                <a:sym typeface="Josefin Sans"/>
              </a:rPr>
              <a:t>Mass Spectrometry</a:t>
            </a:r>
            <a:endParaRPr sz="3000">
              <a:solidFill>
                <a:srgbClr val="00A1B2"/>
              </a:solidFill>
              <a:latin typeface="Josefin Sans"/>
              <a:ea typeface="Josefin Sans"/>
              <a:cs typeface="Josefin Sans"/>
              <a:sym typeface="Josefin Sans"/>
            </a:endParaRPr>
          </a:p>
          <a:p>
            <a:pPr indent="0" lvl="0" marL="0" rtl="0" algn="ctr">
              <a:spcBef>
                <a:spcPts val="0"/>
              </a:spcBef>
              <a:spcAft>
                <a:spcPts val="0"/>
              </a:spcAft>
              <a:buNone/>
            </a:pPr>
            <a:r>
              <a:t/>
            </a:r>
            <a:endParaRPr sz="1500">
              <a:solidFill>
                <a:srgbClr val="00A1B2"/>
              </a:solidFill>
              <a:latin typeface="Josefin Sans"/>
              <a:ea typeface="Josefin Sans"/>
              <a:cs typeface="Josefin Sans"/>
              <a:sym typeface="Josefin Sans"/>
            </a:endParaRPr>
          </a:p>
        </p:txBody>
      </p:sp>
      <p:sp>
        <p:nvSpPr>
          <p:cNvPr id="564" name="Google Shape;564;p43"/>
          <p:cNvSpPr txBox="1"/>
          <p:nvPr>
            <p:ph idx="1" type="body"/>
          </p:nvPr>
        </p:nvSpPr>
        <p:spPr>
          <a:xfrm>
            <a:off x="311700" y="1564500"/>
            <a:ext cx="5519100" cy="3360300"/>
          </a:xfrm>
          <a:prstGeom prst="rect">
            <a:avLst/>
          </a:prstGeom>
        </p:spPr>
        <p:txBody>
          <a:bodyPr anchorCtr="0" anchor="t" bIns="91425" lIns="91425" spcFirstLastPara="1" rIns="91425" wrap="square" tIns="91425">
            <a:noAutofit/>
          </a:bodyPr>
          <a:lstStyle/>
          <a:p>
            <a:pPr indent="-330200" lvl="0" marL="457200" rtl="0" algn="l">
              <a:spcBef>
                <a:spcPts val="1000"/>
              </a:spcBef>
              <a:spcAft>
                <a:spcPts val="0"/>
              </a:spcAft>
              <a:buClr>
                <a:schemeClr val="dk1"/>
              </a:buClr>
              <a:buSzPts val="1600"/>
              <a:buFont typeface="Josefin Sans"/>
              <a:buChar char="●"/>
            </a:pPr>
            <a:r>
              <a:rPr lang="en" sz="1600">
                <a:solidFill>
                  <a:schemeClr val="dk1"/>
                </a:solidFill>
                <a:latin typeface="Josefin Sans"/>
                <a:ea typeface="Josefin Sans"/>
                <a:cs typeface="Josefin Sans"/>
                <a:sym typeface="Josefin Sans"/>
              </a:rPr>
              <a:t>Can help elucidate the structure of the sample </a:t>
            </a:r>
            <a:endParaRPr sz="1600">
              <a:solidFill>
                <a:schemeClr val="dk1"/>
              </a:solidFill>
              <a:latin typeface="Josefin Sans"/>
              <a:ea typeface="Josefin Sans"/>
              <a:cs typeface="Josefin Sans"/>
              <a:sym typeface="Josefin Sans"/>
            </a:endParaRPr>
          </a:p>
          <a:p>
            <a:pPr indent="-330200" lvl="1" marL="914400" rtl="0" algn="l">
              <a:spcBef>
                <a:spcPts val="0"/>
              </a:spcBef>
              <a:spcAft>
                <a:spcPts val="0"/>
              </a:spcAft>
              <a:buClr>
                <a:schemeClr val="dk1"/>
              </a:buClr>
              <a:buSzPts val="1600"/>
              <a:buFont typeface="Josefin Sans"/>
              <a:buChar char="○"/>
            </a:pPr>
            <a:r>
              <a:rPr lang="en" sz="1600">
                <a:solidFill>
                  <a:schemeClr val="dk1"/>
                </a:solidFill>
                <a:latin typeface="Josefin Sans"/>
                <a:ea typeface="Josefin Sans"/>
                <a:cs typeface="Josefin Sans"/>
                <a:sym typeface="Josefin Sans"/>
              </a:rPr>
              <a:t>Elemental composition, weight, amino acid sequence. </a:t>
            </a:r>
            <a:endParaRPr sz="1600">
              <a:solidFill>
                <a:schemeClr val="dk1"/>
              </a:solidFill>
              <a:latin typeface="Josefin Sans"/>
              <a:ea typeface="Josefin Sans"/>
              <a:cs typeface="Josefin Sans"/>
              <a:sym typeface="Josefin Sans"/>
            </a:endParaRPr>
          </a:p>
          <a:p>
            <a:pPr indent="-330200" lvl="0" marL="457200" rtl="0" algn="l">
              <a:spcBef>
                <a:spcPts val="0"/>
              </a:spcBef>
              <a:spcAft>
                <a:spcPts val="0"/>
              </a:spcAft>
              <a:buClr>
                <a:schemeClr val="dk1"/>
              </a:buClr>
              <a:buSzPts val="1600"/>
              <a:buFont typeface="Josefin Sans"/>
              <a:buChar char="●"/>
            </a:pPr>
            <a:r>
              <a:rPr lang="en" sz="1600">
                <a:solidFill>
                  <a:schemeClr val="dk1"/>
                </a:solidFill>
                <a:latin typeface="Josefin Sans"/>
                <a:ea typeface="Josefin Sans"/>
                <a:cs typeface="Josefin Sans"/>
                <a:sym typeface="Josefin Sans"/>
              </a:rPr>
              <a:t>Generate ions from the sample and separate them according to mass-charge ratios. </a:t>
            </a:r>
            <a:endParaRPr sz="1600">
              <a:solidFill>
                <a:schemeClr val="dk1"/>
              </a:solidFill>
              <a:latin typeface="Josefin Sans"/>
              <a:ea typeface="Josefin Sans"/>
              <a:cs typeface="Josefin Sans"/>
              <a:sym typeface="Josefin Sans"/>
            </a:endParaRPr>
          </a:p>
          <a:p>
            <a:pPr indent="-330200" lvl="0" marL="457200" rtl="0" algn="l">
              <a:spcBef>
                <a:spcPts val="0"/>
              </a:spcBef>
              <a:spcAft>
                <a:spcPts val="0"/>
              </a:spcAft>
              <a:buClr>
                <a:schemeClr val="dk1"/>
              </a:buClr>
              <a:buSzPts val="1600"/>
              <a:buFont typeface="Josefin Sans"/>
              <a:buChar char="●"/>
            </a:pPr>
            <a:r>
              <a:rPr lang="en" sz="1600">
                <a:solidFill>
                  <a:schemeClr val="dk1"/>
                </a:solidFill>
                <a:latin typeface="Josefin Sans"/>
                <a:ea typeface="Josefin Sans"/>
                <a:cs typeface="Josefin Sans"/>
                <a:sym typeface="Josefin Sans"/>
              </a:rPr>
              <a:t>Very expensive machine-- not accessible. </a:t>
            </a:r>
            <a:endParaRPr sz="1600">
              <a:solidFill>
                <a:schemeClr val="dk1"/>
              </a:solidFill>
              <a:latin typeface="Josefin Sans"/>
              <a:ea typeface="Josefin Sans"/>
              <a:cs typeface="Josefin Sans"/>
              <a:sym typeface="Josefin Sans"/>
            </a:endParaRPr>
          </a:p>
        </p:txBody>
      </p:sp>
      <p:pic>
        <p:nvPicPr>
          <p:cNvPr id="565" name="Google Shape;565;p43"/>
          <p:cNvPicPr preferRelativeResize="0"/>
          <p:nvPr/>
        </p:nvPicPr>
        <p:blipFill>
          <a:blip r:embed="rId3">
            <a:alphaModFix/>
          </a:blip>
          <a:stretch>
            <a:fillRect/>
          </a:stretch>
        </p:blipFill>
        <p:spPr>
          <a:xfrm>
            <a:off x="6352800" y="1546300"/>
            <a:ext cx="2375400" cy="3254300"/>
          </a:xfrm>
          <a:prstGeom prst="rect">
            <a:avLst/>
          </a:prstGeom>
          <a:noFill/>
          <a:ln>
            <a:noFill/>
          </a:ln>
        </p:spPr>
      </p:pic>
    </p:spTree>
  </p:cSld>
  <p:clrMapOvr>
    <a:masterClrMapping/>
  </p:clrMapOvr>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69" name="Shape 569"/>
        <p:cNvGrpSpPr/>
        <p:nvPr/>
      </p:nvGrpSpPr>
      <p:grpSpPr>
        <a:xfrm>
          <a:off x="0" y="0"/>
          <a:ext cx="0" cy="0"/>
          <a:chOff x="0" y="0"/>
          <a:chExt cx="0" cy="0"/>
        </a:xfrm>
      </p:grpSpPr>
      <p:pic>
        <p:nvPicPr>
          <p:cNvPr id="570" name="Google Shape;570;p44"/>
          <p:cNvPicPr preferRelativeResize="0"/>
          <p:nvPr/>
        </p:nvPicPr>
        <p:blipFill>
          <a:blip r:embed="rId3">
            <a:alphaModFix/>
          </a:blip>
          <a:stretch>
            <a:fillRect/>
          </a:stretch>
        </p:blipFill>
        <p:spPr>
          <a:xfrm>
            <a:off x="2310864" y="0"/>
            <a:ext cx="4522272" cy="5143500"/>
          </a:xfrm>
          <a:prstGeom prst="rect">
            <a:avLst/>
          </a:prstGeom>
          <a:noFill/>
          <a:ln>
            <a:noFill/>
          </a:ln>
        </p:spPr>
      </p:pic>
    </p:spTree>
  </p:cSld>
  <p:clrMapOvr>
    <a:masterClrMapping/>
  </p:clrMapOvr>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74" name="Shape 574"/>
        <p:cNvGrpSpPr/>
        <p:nvPr/>
      </p:nvGrpSpPr>
      <p:grpSpPr>
        <a:xfrm>
          <a:off x="0" y="0"/>
          <a:ext cx="0" cy="0"/>
          <a:chOff x="0" y="0"/>
          <a:chExt cx="0" cy="0"/>
        </a:xfrm>
      </p:grpSpPr>
      <p:sp>
        <p:nvSpPr>
          <p:cNvPr id="575" name="Google Shape;575;p45"/>
          <p:cNvSpPr txBox="1"/>
          <p:nvPr>
            <p:ph type="title"/>
          </p:nvPr>
        </p:nvSpPr>
        <p:spPr>
          <a:xfrm>
            <a:off x="311700" y="445025"/>
            <a:ext cx="8520600" cy="6834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sz="3000">
                <a:solidFill>
                  <a:srgbClr val="00A1B2"/>
                </a:solidFill>
                <a:latin typeface="Josefin Sans"/>
                <a:ea typeface="Josefin Sans"/>
                <a:cs typeface="Josefin Sans"/>
                <a:sym typeface="Josefin Sans"/>
              </a:rPr>
              <a:t>Spectrophotometry and/or NanoDrop</a:t>
            </a:r>
            <a:endParaRPr sz="1500">
              <a:solidFill>
                <a:srgbClr val="00A1B2"/>
              </a:solidFill>
              <a:latin typeface="Josefin Sans"/>
              <a:ea typeface="Josefin Sans"/>
              <a:cs typeface="Josefin Sans"/>
              <a:sym typeface="Josefin Sans"/>
            </a:endParaRPr>
          </a:p>
        </p:txBody>
      </p:sp>
      <p:sp>
        <p:nvSpPr>
          <p:cNvPr id="576" name="Google Shape;576;p45"/>
          <p:cNvSpPr txBox="1"/>
          <p:nvPr>
            <p:ph idx="1" type="body"/>
          </p:nvPr>
        </p:nvSpPr>
        <p:spPr>
          <a:xfrm>
            <a:off x="311700" y="1259700"/>
            <a:ext cx="8520600" cy="1312200"/>
          </a:xfrm>
          <a:prstGeom prst="rect">
            <a:avLst/>
          </a:prstGeom>
        </p:spPr>
        <p:txBody>
          <a:bodyPr anchorCtr="0" anchor="t" bIns="91425" lIns="91425" spcFirstLastPara="1" rIns="91425" wrap="square" tIns="91425">
            <a:noAutofit/>
          </a:bodyPr>
          <a:lstStyle/>
          <a:p>
            <a:pPr indent="-330200" lvl="0" marL="457200" rtl="0" algn="l">
              <a:spcBef>
                <a:spcPts val="1000"/>
              </a:spcBef>
              <a:spcAft>
                <a:spcPts val="0"/>
              </a:spcAft>
              <a:buClr>
                <a:schemeClr val="dk1"/>
              </a:buClr>
              <a:buSzPts val="1600"/>
              <a:buFont typeface="Josefin Sans"/>
              <a:buChar char="●"/>
            </a:pPr>
            <a:r>
              <a:rPr lang="en" sz="1600">
                <a:solidFill>
                  <a:schemeClr val="dk1"/>
                </a:solidFill>
                <a:latin typeface="Josefin Sans"/>
                <a:ea typeface="Josefin Sans"/>
                <a:cs typeface="Josefin Sans"/>
                <a:sym typeface="Josefin Sans"/>
              </a:rPr>
              <a:t>Provide absorbance values of the sample at a single or multiple wavelength. These values can then be translated to concentrations. </a:t>
            </a:r>
            <a:endParaRPr sz="1600">
              <a:solidFill>
                <a:schemeClr val="dk1"/>
              </a:solidFill>
              <a:latin typeface="Josefin Sans"/>
              <a:ea typeface="Josefin Sans"/>
              <a:cs typeface="Josefin Sans"/>
              <a:sym typeface="Josefin Sans"/>
            </a:endParaRPr>
          </a:p>
          <a:p>
            <a:pPr indent="-330200" lvl="0" marL="457200" rtl="0" algn="l">
              <a:spcBef>
                <a:spcPts val="0"/>
              </a:spcBef>
              <a:spcAft>
                <a:spcPts val="0"/>
              </a:spcAft>
              <a:buClr>
                <a:schemeClr val="dk1"/>
              </a:buClr>
              <a:buSzPts val="1600"/>
              <a:buFont typeface="Josefin Sans"/>
              <a:buChar char="●"/>
            </a:pPr>
            <a:r>
              <a:rPr lang="en" sz="1600">
                <a:solidFill>
                  <a:schemeClr val="dk1"/>
                </a:solidFill>
                <a:latin typeface="Josefin Sans"/>
                <a:ea typeface="Josefin Sans"/>
                <a:cs typeface="Josefin Sans"/>
                <a:sym typeface="Josefin Sans"/>
              </a:rPr>
              <a:t>Used to determine enzyme kinetics (not as accurate as HPLC). </a:t>
            </a:r>
            <a:endParaRPr sz="1600">
              <a:solidFill>
                <a:schemeClr val="dk1"/>
              </a:solidFill>
              <a:latin typeface="Josefin Sans"/>
              <a:ea typeface="Josefin Sans"/>
              <a:cs typeface="Josefin Sans"/>
              <a:sym typeface="Josefin Sans"/>
            </a:endParaRPr>
          </a:p>
        </p:txBody>
      </p:sp>
      <p:pic>
        <p:nvPicPr>
          <p:cNvPr id="577" name="Google Shape;577;p45"/>
          <p:cNvPicPr preferRelativeResize="0"/>
          <p:nvPr/>
        </p:nvPicPr>
        <p:blipFill rotWithShape="1">
          <a:blip r:embed="rId3">
            <a:alphaModFix/>
          </a:blip>
          <a:srcRect b="0" l="3668" r="4148" t="4122"/>
          <a:stretch/>
        </p:blipFill>
        <p:spPr>
          <a:xfrm>
            <a:off x="2759525" y="2571750"/>
            <a:ext cx="3624952" cy="2174775"/>
          </a:xfrm>
          <a:prstGeom prst="rect">
            <a:avLst/>
          </a:prstGeom>
          <a:noFill/>
          <a:ln>
            <a:noFill/>
          </a:ln>
        </p:spPr>
      </p:pic>
    </p:spTree>
  </p:cSld>
  <p:clrMapOvr>
    <a:masterClrMapping/>
  </p:clrMapOvr>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81" name="Shape 581"/>
        <p:cNvGrpSpPr/>
        <p:nvPr/>
      </p:nvGrpSpPr>
      <p:grpSpPr>
        <a:xfrm>
          <a:off x="0" y="0"/>
          <a:ext cx="0" cy="0"/>
          <a:chOff x="0" y="0"/>
          <a:chExt cx="0" cy="0"/>
        </a:xfrm>
      </p:grpSpPr>
      <p:sp>
        <p:nvSpPr>
          <p:cNvPr id="582" name="Google Shape;582;p46"/>
          <p:cNvSpPr/>
          <p:nvPr/>
        </p:nvSpPr>
        <p:spPr>
          <a:xfrm>
            <a:off x="0" y="0"/>
            <a:ext cx="4716000" cy="5143500"/>
          </a:xfrm>
          <a:prstGeom prst="roundRect">
            <a:avLst>
              <a:gd fmla="val 16667" name="adj"/>
            </a:avLst>
          </a:prstGeom>
          <a:solidFill>
            <a:srgbClr val="D9D9D9"/>
          </a:solidFill>
          <a:ln cap="flat" cmpd="sng" w="9525">
            <a:solidFill>
              <a:srgbClr val="CCCCCC"/>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83" name="Google Shape;583;p46"/>
          <p:cNvSpPr txBox="1"/>
          <p:nvPr>
            <p:ph type="title"/>
          </p:nvPr>
        </p:nvSpPr>
        <p:spPr>
          <a:xfrm>
            <a:off x="4095975" y="982300"/>
            <a:ext cx="6195000" cy="6834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sz="3000">
                <a:solidFill>
                  <a:srgbClr val="00A1B2"/>
                </a:solidFill>
                <a:latin typeface="Josefin Sans"/>
                <a:ea typeface="Josefin Sans"/>
                <a:cs typeface="Josefin Sans"/>
                <a:sym typeface="Josefin Sans"/>
              </a:rPr>
              <a:t>Bradford Assay</a:t>
            </a:r>
            <a:endParaRPr sz="1500">
              <a:solidFill>
                <a:srgbClr val="00A1B2"/>
              </a:solidFill>
              <a:latin typeface="Josefin Sans"/>
              <a:ea typeface="Josefin Sans"/>
              <a:cs typeface="Josefin Sans"/>
              <a:sym typeface="Josefin Sans"/>
            </a:endParaRPr>
          </a:p>
        </p:txBody>
      </p:sp>
      <p:sp>
        <p:nvSpPr>
          <p:cNvPr id="584" name="Google Shape;584;p46"/>
          <p:cNvSpPr txBox="1"/>
          <p:nvPr>
            <p:ph idx="1" type="body"/>
          </p:nvPr>
        </p:nvSpPr>
        <p:spPr>
          <a:xfrm>
            <a:off x="4837775" y="1751300"/>
            <a:ext cx="4333200" cy="683400"/>
          </a:xfrm>
          <a:prstGeom prst="rect">
            <a:avLst/>
          </a:prstGeom>
        </p:spPr>
        <p:txBody>
          <a:bodyPr anchorCtr="0" anchor="t" bIns="91425" lIns="91425" spcFirstLastPara="1" rIns="91425" wrap="square" tIns="91425">
            <a:noAutofit/>
          </a:bodyPr>
          <a:lstStyle/>
          <a:p>
            <a:pPr indent="0" lvl="0" marL="457200" rtl="0" algn="ctr">
              <a:spcBef>
                <a:spcPts val="1000"/>
              </a:spcBef>
              <a:spcAft>
                <a:spcPts val="0"/>
              </a:spcAft>
              <a:buNone/>
            </a:pPr>
            <a:r>
              <a:rPr lang="en" sz="1600">
                <a:solidFill>
                  <a:schemeClr val="dk1"/>
                </a:solidFill>
                <a:latin typeface="Josefin Sans"/>
                <a:ea typeface="Josefin Sans"/>
                <a:cs typeface="Josefin Sans"/>
                <a:sym typeface="Josefin Sans"/>
              </a:rPr>
              <a:t>Used to quantify protein concentrations </a:t>
            </a:r>
            <a:endParaRPr sz="1600">
              <a:solidFill>
                <a:schemeClr val="dk1"/>
              </a:solidFill>
              <a:latin typeface="Josefin Sans"/>
              <a:ea typeface="Josefin Sans"/>
              <a:cs typeface="Josefin Sans"/>
              <a:sym typeface="Josefin Sans"/>
            </a:endParaRPr>
          </a:p>
          <a:p>
            <a:pPr indent="0" lvl="0" marL="457200" rtl="0" algn="ctr">
              <a:spcBef>
                <a:spcPts val="1000"/>
              </a:spcBef>
              <a:spcAft>
                <a:spcPts val="0"/>
              </a:spcAft>
              <a:buNone/>
            </a:pPr>
            <a:r>
              <a:rPr lang="en" sz="1600">
                <a:solidFill>
                  <a:schemeClr val="dk1"/>
                </a:solidFill>
                <a:latin typeface="Josefin Sans"/>
                <a:ea typeface="Josefin Sans"/>
                <a:cs typeface="Josefin Sans"/>
                <a:sym typeface="Josefin Sans"/>
              </a:rPr>
              <a:t>in a sample. </a:t>
            </a:r>
            <a:endParaRPr sz="1600">
              <a:solidFill>
                <a:schemeClr val="dk1"/>
              </a:solidFill>
              <a:latin typeface="Josefin Sans"/>
              <a:ea typeface="Josefin Sans"/>
              <a:cs typeface="Josefin Sans"/>
              <a:sym typeface="Josefin Sans"/>
            </a:endParaRPr>
          </a:p>
          <a:p>
            <a:pPr indent="0" lvl="0" marL="0" rtl="0" algn="ctr">
              <a:spcBef>
                <a:spcPts val="1000"/>
              </a:spcBef>
              <a:spcAft>
                <a:spcPts val="1000"/>
              </a:spcAft>
              <a:buNone/>
            </a:pPr>
            <a:r>
              <a:t/>
            </a:r>
            <a:endParaRPr sz="1600">
              <a:solidFill>
                <a:schemeClr val="dk1"/>
              </a:solidFill>
              <a:latin typeface="Josefin Sans"/>
              <a:ea typeface="Josefin Sans"/>
              <a:cs typeface="Josefin Sans"/>
              <a:sym typeface="Josefin Sans"/>
            </a:endParaRPr>
          </a:p>
        </p:txBody>
      </p:sp>
      <p:sp>
        <p:nvSpPr>
          <p:cNvPr id="585" name="Google Shape;585;p46"/>
          <p:cNvSpPr/>
          <p:nvPr/>
        </p:nvSpPr>
        <p:spPr>
          <a:xfrm>
            <a:off x="-814975" y="3695700"/>
            <a:ext cx="1589100" cy="1318200"/>
          </a:xfrm>
          <a:prstGeom prst="ellipse">
            <a:avLst/>
          </a:prstGeom>
          <a:solidFill>
            <a:srgbClr val="783F04"/>
          </a:solidFill>
          <a:ln cap="flat" cmpd="sng" w="9525">
            <a:solidFill>
              <a:srgbClr val="783F04"/>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86" name="Google Shape;586;p46"/>
          <p:cNvSpPr/>
          <p:nvPr/>
        </p:nvSpPr>
        <p:spPr>
          <a:xfrm>
            <a:off x="1679200" y="3695700"/>
            <a:ext cx="1589100" cy="1318200"/>
          </a:xfrm>
          <a:prstGeom prst="ellipse">
            <a:avLst/>
          </a:prstGeom>
          <a:solidFill>
            <a:srgbClr val="DD7E6B"/>
          </a:solidFill>
          <a:ln cap="flat" cmpd="sng" w="9525">
            <a:solidFill>
              <a:srgbClr val="DD7E6B"/>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87" name="Google Shape;587;p46"/>
          <p:cNvSpPr txBox="1"/>
          <p:nvPr/>
        </p:nvSpPr>
        <p:spPr>
          <a:xfrm>
            <a:off x="2659575" y="3037288"/>
            <a:ext cx="3417600" cy="2844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9600">
                <a:solidFill>
                  <a:srgbClr val="7DD1B8"/>
                </a:solidFill>
                <a:latin typeface="Josefin Sans"/>
                <a:ea typeface="Josefin Sans"/>
                <a:cs typeface="Josefin Sans"/>
                <a:sym typeface="Josefin Sans"/>
              </a:rPr>
              <a:t>+</a:t>
            </a:r>
            <a:endParaRPr sz="9600">
              <a:solidFill>
                <a:srgbClr val="7DD1B8"/>
              </a:solidFill>
              <a:latin typeface="Josefin Sans"/>
              <a:ea typeface="Josefin Sans"/>
              <a:cs typeface="Josefin Sans"/>
              <a:sym typeface="Josefin Sans"/>
            </a:endParaRPr>
          </a:p>
        </p:txBody>
      </p:sp>
      <p:sp>
        <p:nvSpPr>
          <p:cNvPr id="588" name="Google Shape;588;p46"/>
          <p:cNvSpPr txBox="1"/>
          <p:nvPr/>
        </p:nvSpPr>
        <p:spPr>
          <a:xfrm>
            <a:off x="353125" y="2955650"/>
            <a:ext cx="3417600" cy="2844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9600">
                <a:solidFill>
                  <a:srgbClr val="7DD1B8"/>
                </a:solidFill>
                <a:latin typeface="Josefin Sans"/>
                <a:ea typeface="Josefin Sans"/>
                <a:cs typeface="Josefin Sans"/>
                <a:sym typeface="Josefin Sans"/>
              </a:rPr>
              <a:t>-</a:t>
            </a:r>
            <a:endParaRPr sz="9600">
              <a:solidFill>
                <a:srgbClr val="7DD1B8"/>
              </a:solidFill>
              <a:latin typeface="Josefin Sans"/>
              <a:ea typeface="Josefin Sans"/>
              <a:cs typeface="Josefin Sans"/>
              <a:sym typeface="Josefin Sans"/>
            </a:endParaRPr>
          </a:p>
        </p:txBody>
      </p:sp>
      <p:sp>
        <p:nvSpPr>
          <p:cNvPr id="589" name="Google Shape;589;p46"/>
          <p:cNvSpPr txBox="1"/>
          <p:nvPr>
            <p:ph idx="1" type="body"/>
          </p:nvPr>
        </p:nvSpPr>
        <p:spPr>
          <a:xfrm>
            <a:off x="4886175" y="2879450"/>
            <a:ext cx="4004400" cy="683400"/>
          </a:xfrm>
          <a:prstGeom prst="rect">
            <a:avLst/>
          </a:prstGeom>
        </p:spPr>
        <p:txBody>
          <a:bodyPr anchorCtr="0" anchor="t" bIns="91425" lIns="91425" spcFirstLastPara="1" rIns="91425" wrap="square" tIns="91425">
            <a:noAutofit/>
          </a:bodyPr>
          <a:lstStyle/>
          <a:p>
            <a:pPr indent="0" lvl="0" marL="457200" rtl="0" algn="ctr">
              <a:spcBef>
                <a:spcPts val="1000"/>
              </a:spcBef>
              <a:spcAft>
                <a:spcPts val="0"/>
              </a:spcAft>
              <a:buNone/>
            </a:pPr>
            <a:r>
              <a:rPr lang="en" sz="1600">
                <a:solidFill>
                  <a:schemeClr val="dk1"/>
                </a:solidFill>
                <a:latin typeface="Josefin Sans"/>
                <a:ea typeface="Josefin Sans"/>
                <a:cs typeface="Josefin Sans"/>
                <a:sym typeface="Josefin Sans"/>
              </a:rPr>
              <a:t>More proteins = ?</a:t>
            </a:r>
            <a:endParaRPr sz="1600">
              <a:solidFill>
                <a:schemeClr val="dk1"/>
              </a:solidFill>
              <a:latin typeface="Josefin Sans"/>
              <a:ea typeface="Josefin Sans"/>
              <a:cs typeface="Josefin Sans"/>
              <a:sym typeface="Josefin Sans"/>
            </a:endParaRPr>
          </a:p>
          <a:p>
            <a:pPr indent="0" lvl="0" marL="0" rtl="0" algn="ctr">
              <a:spcBef>
                <a:spcPts val="1000"/>
              </a:spcBef>
              <a:spcAft>
                <a:spcPts val="1000"/>
              </a:spcAft>
              <a:buNone/>
            </a:pPr>
            <a:r>
              <a:t/>
            </a:r>
            <a:endParaRPr sz="1600">
              <a:solidFill>
                <a:schemeClr val="dk1"/>
              </a:solidFill>
              <a:latin typeface="Josefin Sans"/>
              <a:ea typeface="Josefin Sans"/>
              <a:cs typeface="Josefin Sans"/>
              <a:sym typeface="Josefin Sans"/>
            </a:endParaRPr>
          </a:p>
        </p:txBody>
      </p:sp>
      <p:sp>
        <p:nvSpPr>
          <p:cNvPr id="590" name="Google Shape;590;p46"/>
          <p:cNvSpPr/>
          <p:nvPr/>
        </p:nvSpPr>
        <p:spPr>
          <a:xfrm>
            <a:off x="480425" y="2400300"/>
            <a:ext cx="1589100" cy="1318200"/>
          </a:xfrm>
          <a:prstGeom prst="ellipse">
            <a:avLst/>
          </a:prstGeom>
          <a:solidFill>
            <a:srgbClr val="783F04"/>
          </a:solidFill>
          <a:ln cap="flat" cmpd="sng" w="9525">
            <a:solidFill>
              <a:srgbClr val="783F04"/>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91" name="Google Shape;591;p46"/>
          <p:cNvSpPr txBox="1"/>
          <p:nvPr/>
        </p:nvSpPr>
        <p:spPr>
          <a:xfrm>
            <a:off x="704225" y="2587075"/>
            <a:ext cx="1490700" cy="8559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a:solidFill>
                  <a:srgbClr val="FFFFFF"/>
                </a:solidFill>
                <a:latin typeface="Josefin Sans"/>
                <a:ea typeface="Josefin Sans"/>
                <a:cs typeface="Josefin Sans"/>
                <a:sym typeface="Josefin Sans"/>
              </a:rPr>
              <a:t>Coomassie </a:t>
            </a:r>
            <a:endParaRPr>
              <a:solidFill>
                <a:srgbClr val="FFFFFF"/>
              </a:solidFill>
              <a:latin typeface="Josefin Sans"/>
              <a:ea typeface="Josefin Sans"/>
              <a:cs typeface="Josefin Sans"/>
              <a:sym typeface="Josefin Sans"/>
            </a:endParaRPr>
          </a:p>
          <a:p>
            <a:pPr indent="0" lvl="0" marL="0" rtl="0" algn="l">
              <a:spcBef>
                <a:spcPts val="0"/>
              </a:spcBef>
              <a:spcAft>
                <a:spcPts val="0"/>
              </a:spcAft>
              <a:buNone/>
            </a:pPr>
            <a:r>
              <a:rPr lang="en">
                <a:solidFill>
                  <a:srgbClr val="FFFFFF"/>
                </a:solidFill>
                <a:latin typeface="Josefin Sans"/>
                <a:ea typeface="Josefin Sans"/>
                <a:cs typeface="Josefin Sans"/>
                <a:sym typeface="Josefin Sans"/>
              </a:rPr>
              <a:t>Brilliant Blue</a:t>
            </a:r>
            <a:endParaRPr>
              <a:solidFill>
                <a:srgbClr val="FFFFFF"/>
              </a:solidFill>
              <a:latin typeface="Josefin Sans"/>
              <a:ea typeface="Josefin Sans"/>
              <a:cs typeface="Josefin Sans"/>
              <a:sym typeface="Josefin Sans"/>
            </a:endParaRPr>
          </a:p>
          <a:p>
            <a:pPr indent="0" lvl="0" marL="0" rtl="0" algn="l">
              <a:spcBef>
                <a:spcPts val="0"/>
              </a:spcBef>
              <a:spcAft>
                <a:spcPts val="0"/>
              </a:spcAft>
              <a:buNone/>
            </a:pPr>
            <a:r>
              <a:rPr lang="en">
                <a:solidFill>
                  <a:srgbClr val="FFFFFF"/>
                </a:solidFill>
                <a:latin typeface="Josefin Sans"/>
                <a:ea typeface="Josefin Sans"/>
                <a:cs typeface="Josefin Sans"/>
                <a:sym typeface="Josefin Sans"/>
              </a:rPr>
              <a:t>(Unstable)</a:t>
            </a:r>
            <a:endParaRPr>
              <a:solidFill>
                <a:srgbClr val="FFFFFF"/>
              </a:solidFill>
              <a:latin typeface="Josefin Sans"/>
              <a:ea typeface="Josefin Sans"/>
              <a:cs typeface="Josefin Sans"/>
              <a:sym typeface="Josefin Sans"/>
            </a:endParaRPr>
          </a:p>
        </p:txBody>
      </p:sp>
      <p:sp>
        <p:nvSpPr>
          <p:cNvPr id="592" name="Google Shape;592;p46"/>
          <p:cNvSpPr/>
          <p:nvPr/>
        </p:nvSpPr>
        <p:spPr>
          <a:xfrm>
            <a:off x="2974600" y="2400300"/>
            <a:ext cx="1589100" cy="1318200"/>
          </a:xfrm>
          <a:prstGeom prst="ellipse">
            <a:avLst/>
          </a:prstGeom>
          <a:solidFill>
            <a:srgbClr val="DD7E6B"/>
          </a:solidFill>
          <a:ln cap="flat" cmpd="sng" w="9525">
            <a:solidFill>
              <a:srgbClr val="DD7E6B"/>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93" name="Google Shape;593;p46"/>
          <p:cNvSpPr txBox="1"/>
          <p:nvPr/>
        </p:nvSpPr>
        <p:spPr>
          <a:xfrm>
            <a:off x="3225400" y="2739475"/>
            <a:ext cx="1490700" cy="8559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a:solidFill>
                  <a:srgbClr val="FFFFFF"/>
                </a:solidFill>
                <a:latin typeface="Josefin Sans"/>
                <a:ea typeface="Josefin Sans"/>
                <a:cs typeface="Josefin Sans"/>
                <a:sym typeface="Josefin Sans"/>
              </a:rPr>
              <a:t>Protein</a:t>
            </a:r>
            <a:endParaRPr>
              <a:solidFill>
                <a:srgbClr val="FFFFFF"/>
              </a:solidFill>
              <a:latin typeface="Josefin Sans"/>
              <a:ea typeface="Josefin Sans"/>
              <a:cs typeface="Josefin Sans"/>
              <a:sym typeface="Josefin Sans"/>
            </a:endParaRPr>
          </a:p>
          <a:p>
            <a:pPr indent="0" lvl="0" marL="0" rtl="0" algn="l">
              <a:spcBef>
                <a:spcPts val="0"/>
              </a:spcBef>
              <a:spcAft>
                <a:spcPts val="0"/>
              </a:spcAft>
              <a:buNone/>
            </a:pPr>
            <a:r>
              <a:rPr lang="en">
                <a:solidFill>
                  <a:srgbClr val="FFFFFF"/>
                </a:solidFill>
                <a:latin typeface="Josefin Sans"/>
                <a:ea typeface="Josefin Sans"/>
                <a:cs typeface="Josefin Sans"/>
                <a:sym typeface="Josefin Sans"/>
              </a:rPr>
              <a:t>(Unstable)</a:t>
            </a:r>
            <a:endParaRPr>
              <a:solidFill>
                <a:srgbClr val="FFFFFF"/>
              </a:solidFill>
              <a:latin typeface="Josefin Sans"/>
              <a:ea typeface="Josefin Sans"/>
              <a:cs typeface="Josefin Sans"/>
              <a:sym typeface="Josefin Sans"/>
            </a:endParaRPr>
          </a:p>
        </p:txBody>
      </p:sp>
      <p:sp>
        <p:nvSpPr>
          <p:cNvPr id="594" name="Google Shape;594;p46"/>
          <p:cNvSpPr txBox="1"/>
          <p:nvPr/>
        </p:nvSpPr>
        <p:spPr>
          <a:xfrm>
            <a:off x="2659575" y="1589488"/>
            <a:ext cx="3417600" cy="2844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9600">
                <a:solidFill>
                  <a:srgbClr val="7DD1B8"/>
                </a:solidFill>
                <a:latin typeface="Josefin Sans"/>
                <a:ea typeface="Josefin Sans"/>
                <a:cs typeface="Josefin Sans"/>
                <a:sym typeface="Josefin Sans"/>
              </a:rPr>
              <a:t>+</a:t>
            </a:r>
            <a:endParaRPr sz="9600">
              <a:solidFill>
                <a:srgbClr val="7DD1B8"/>
              </a:solidFill>
              <a:latin typeface="Josefin Sans"/>
              <a:ea typeface="Josefin Sans"/>
              <a:cs typeface="Josefin Sans"/>
              <a:sym typeface="Josefin Sans"/>
            </a:endParaRPr>
          </a:p>
        </p:txBody>
      </p:sp>
      <p:sp>
        <p:nvSpPr>
          <p:cNvPr id="595" name="Google Shape;595;p46"/>
          <p:cNvSpPr txBox="1"/>
          <p:nvPr/>
        </p:nvSpPr>
        <p:spPr>
          <a:xfrm>
            <a:off x="1440375" y="1665688"/>
            <a:ext cx="3417600" cy="2844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9600">
                <a:solidFill>
                  <a:srgbClr val="7DD1B8"/>
                </a:solidFill>
                <a:latin typeface="Josefin Sans"/>
                <a:ea typeface="Josefin Sans"/>
                <a:cs typeface="Josefin Sans"/>
                <a:sym typeface="Josefin Sans"/>
              </a:rPr>
              <a:t>-</a:t>
            </a:r>
            <a:endParaRPr sz="9600">
              <a:solidFill>
                <a:srgbClr val="7DD1B8"/>
              </a:solidFill>
              <a:latin typeface="Josefin Sans"/>
              <a:ea typeface="Josefin Sans"/>
              <a:cs typeface="Josefin Sans"/>
              <a:sym typeface="Josefin Sans"/>
            </a:endParaRPr>
          </a:p>
        </p:txBody>
      </p:sp>
      <p:sp>
        <p:nvSpPr>
          <p:cNvPr id="596" name="Google Shape;596;p46"/>
          <p:cNvSpPr/>
          <p:nvPr/>
        </p:nvSpPr>
        <p:spPr>
          <a:xfrm>
            <a:off x="-814975" y="1181100"/>
            <a:ext cx="1589100" cy="1318200"/>
          </a:xfrm>
          <a:prstGeom prst="ellipse">
            <a:avLst/>
          </a:prstGeom>
          <a:solidFill>
            <a:srgbClr val="783F04"/>
          </a:solidFill>
          <a:ln cap="flat" cmpd="sng" w="9525">
            <a:solidFill>
              <a:srgbClr val="783F04"/>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97" name="Google Shape;597;p46"/>
          <p:cNvSpPr/>
          <p:nvPr/>
        </p:nvSpPr>
        <p:spPr>
          <a:xfrm>
            <a:off x="1679200" y="1181100"/>
            <a:ext cx="1589100" cy="1318200"/>
          </a:xfrm>
          <a:prstGeom prst="ellipse">
            <a:avLst/>
          </a:prstGeom>
          <a:solidFill>
            <a:srgbClr val="DD7E6B"/>
          </a:solidFill>
          <a:ln cap="flat" cmpd="sng" w="9525">
            <a:solidFill>
              <a:srgbClr val="DD7E6B"/>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98" name="Google Shape;598;p46"/>
          <p:cNvSpPr txBox="1"/>
          <p:nvPr/>
        </p:nvSpPr>
        <p:spPr>
          <a:xfrm>
            <a:off x="1501275" y="446488"/>
            <a:ext cx="3417600" cy="2844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9600">
                <a:solidFill>
                  <a:srgbClr val="7DD1B8"/>
                </a:solidFill>
                <a:latin typeface="Josefin Sans"/>
                <a:ea typeface="Josefin Sans"/>
                <a:cs typeface="Josefin Sans"/>
                <a:sym typeface="Josefin Sans"/>
              </a:rPr>
              <a:t>+</a:t>
            </a:r>
            <a:endParaRPr sz="9600">
              <a:solidFill>
                <a:srgbClr val="7DD1B8"/>
              </a:solidFill>
              <a:latin typeface="Josefin Sans"/>
              <a:ea typeface="Josefin Sans"/>
              <a:cs typeface="Josefin Sans"/>
              <a:sym typeface="Josefin Sans"/>
            </a:endParaRPr>
          </a:p>
        </p:txBody>
      </p:sp>
      <p:sp>
        <p:nvSpPr>
          <p:cNvPr id="599" name="Google Shape;599;p46"/>
          <p:cNvSpPr txBox="1"/>
          <p:nvPr/>
        </p:nvSpPr>
        <p:spPr>
          <a:xfrm>
            <a:off x="297375" y="446488"/>
            <a:ext cx="3417600" cy="2844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9600">
                <a:solidFill>
                  <a:srgbClr val="7DD1B8"/>
                </a:solidFill>
                <a:latin typeface="Josefin Sans"/>
                <a:ea typeface="Josefin Sans"/>
                <a:cs typeface="Josefin Sans"/>
                <a:sym typeface="Josefin Sans"/>
              </a:rPr>
              <a:t>-</a:t>
            </a:r>
            <a:endParaRPr sz="9600">
              <a:solidFill>
                <a:srgbClr val="7DD1B8"/>
              </a:solidFill>
              <a:latin typeface="Josefin Sans"/>
              <a:ea typeface="Josefin Sans"/>
              <a:cs typeface="Josefin Sans"/>
              <a:sym typeface="Josefin Sans"/>
            </a:endParaRPr>
          </a:p>
        </p:txBody>
      </p:sp>
      <p:sp>
        <p:nvSpPr>
          <p:cNvPr id="600" name="Google Shape;600;p46"/>
          <p:cNvSpPr txBox="1"/>
          <p:nvPr>
            <p:ph idx="1" type="body"/>
          </p:nvPr>
        </p:nvSpPr>
        <p:spPr>
          <a:xfrm>
            <a:off x="1630775" y="4689550"/>
            <a:ext cx="4004400" cy="683400"/>
          </a:xfrm>
          <a:prstGeom prst="rect">
            <a:avLst/>
          </a:prstGeom>
        </p:spPr>
        <p:txBody>
          <a:bodyPr anchorCtr="0" anchor="t" bIns="91425" lIns="91425" spcFirstLastPara="1" rIns="91425" wrap="square" tIns="91425">
            <a:noAutofit/>
          </a:bodyPr>
          <a:lstStyle/>
          <a:p>
            <a:pPr indent="0" lvl="0" marL="457200" rtl="0" algn="ctr">
              <a:spcBef>
                <a:spcPts val="1000"/>
              </a:spcBef>
              <a:spcAft>
                <a:spcPts val="0"/>
              </a:spcAft>
              <a:buNone/>
            </a:pPr>
            <a:r>
              <a:rPr lang="en" sz="1600">
                <a:solidFill>
                  <a:schemeClr val="dk1"/>
                </a:solidFill>
                <a:latin typeface="Josefin Sans"/>
                <a:ea typeface="Josefin Sans"/>
                <a:cs typeface="Josefin Sans"/>
                <a:sym typeface="Josefin Sans"/>
              </a:rPr>
              <a:t>cuvette</a:t>
            </a:r>
            <a:endParaRPr sz="1600">
              <a:solidFill>
                <a:schemeClr val="dk1"/>
              </a:solidFill>
              <a:latin typeface="Josefin Sans"/>
              <a:ea typeface="Josefin Sans"/>
              <a:cs typeface="Josefin Sans"/>
              <a:sym typeface="Josefin Sans"/>
            </a:endParaRPr>
          </a:p>
          <a:p>
            <a:pPr indent="0" lvl="0" marL="0" rtl="0" algn="ctr">
              <a:spcBef>
                <a:spcPts val="1000"/>
              </a:spcBef>
              <a:spcAft>
                <a:spcPts val="1000"/>
              </a:spcAft>
              <a:buNone/>
            </a:pPr>
            <a:r>
              <a:t/>
            </a:r>
            <a:endParaRPr sz="1600">
              <a:solidFill>
                <a:schemeClr val="dk1"/>
              </a:solidFill>
              <a:latin typeface="Josefin Sans"/>
              <a:ea typeface="Josefin Sans"/>
              <a:cs typeface="Josefin Sans"/>
              <a:sym typeface="Josefin Sans"/>
            </a:endParaRPr>
          </a:p>
        </p:txBody>
      </p:sp>
      <p:sp>
        <p:nvSpPr>
          <p:cNvPr id="601" name="Google Shape;601;p46"/>
          <p:cNvSpPr/>
          <p:nvPr/>
        </p:nvSpPr>
        <p:spPr>
          <a:xfrm>
            <a:off x="480425" y="2362200"/>
            <a:ext cx="1589100" cy="1356300"/>
          </a:xfrm>
          <a:prstGeom prst="ellipse">
            <a:avLst/>
          </a:prstGeom>
          <a:solidFill>
            <a:srgbClr val="00A1B2"/>
          </a:solidFill>
          <a:ln cap="flat" cmpd="sng" w="9525">
            <a:solidFill>
              <a:srgbClr val="00A1B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02" name="Google Shape;602;p46"/>
          <p:cNvSpPr txBox="1"/>
          <p:nvPr/>
        </p:nvSpPr>
        <p:spPr>
          <a:xfrm>
            <a:off x="682013" y="2593350"/>
            <a:ext cx="1490700" cy="8559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a:solidFill>
                  <a:srgbClr val="FFFFFF"/>
                </a:solidFill>
                <a:latin typeface="Josefin Sans"/>
                <a:ea typeface="Josefin Sans"/>
                <a:cs typeface="Josefin Sans"/>
                <a:sym typeface="Josefin Sans"/>
              </a:rPr>
              <a:t>Coomassie </a:t>
            </a:r>
            <a:endParaRPr>
              <a:solidFill>
                <a:srgbClr val="FFFFFF"/>
              </a:solidFill>
              <a:latin typeface="Josefin Sans"/>
              <a:ea typeface="Josefin Sans"/>
              <a:cs typeface="Josefin Sans"/>
              <a:sym typeface="Josefin Sans"/>
            </a:endParaRPr>
          </a:p>
          <a:p>
            <a:pPr indent="0" lvl="0" marL="0" rtl="0" algn="l">
              <a:spcBef>
                <a:spcPts val="0"/>
              </a:spcBef>
              <a:spcAft>
                <a:spcPts val="0"/>
              </a:spcAft>
              <a:buNone/>
            </a:pPr>
            <a:r>
              <a:rPr lang="en">
                <a:solidFill>
                  <a:srgbClr val="FFFFFF"/>
                </a:solidFill>
                <a:latin typeface="Josefin Sans"/>
                <a:ea typeface="Josefin Sans"/>
                <a:cs typeface="Josefin Sans"/>
                <a:sym typeface="Josefin Sans"/>
              </a:rPr>
              <a:t>Brilliant Blue</a:t>
            </a:r>
            <a:endParaRPr>
              <a:solidFill>
                <a:srgbClr val="FFFFFF"/>
              </a:solidFill>
              <a:latin typeface="Josefin Sans"/>
              <a:ea typeface="Josefin Sans"/>
              <a:cs typeface="Josefin Sans"/>
              <a:sym typeface="Josefin Sans"/>
            </a:endParaRPr>
          </a:p>
          <a:p>
            <a:pPr indent="0" lvl="0" marL="0" rtl="0" algn="l">
              <a:spcBef>
                <a:spcPts val="0"/>
              </a:spcBef>
              <a:spcAft>
                <a:spcPts val="0"/>
              </a:spcAft>
              <a:buNone/>
            </a:pPr>
            <a:r>
              <a:rPr lang="en">
                <a:solidFill>
                  <a:srgbClr val="FFFFFF"/>
                </a:solidFill>
                <a:latin typeface="Josefin Sans"/>
                <a:ea typeface="Josefin Sans"/>
                <a:cs typeface="Josefin Sans"/>
                <a:sym typeface="Josefin Sans"/>
              </a:rPr>
              <a:t>(Stable)</a:t>
            </a:r>
            <a:endParaRPr>
              <a:solidFill>
                <a:srgbClr val="FFFFFF"/>
              </a:solidFill>
              <a:latin typeface="Josefin Sans"/>
              <a:ea typeface="Josefin Sans"/>
              <a:cs typeface="Josefin Sans"/>
              <a:sym typeface="Josefin Sans"/>
            </a:endParaRPr>
          </a:p>
        </p:txBody>
      </p:sp>
      <p:cxnSp>
        <p:nvCxnSpPr>
          <p:cNvPr id="603" name="Google Shape;603;p46"/>
          <p:cNvCxnSpPr/>
          <p:nvPr/>
        </p:nvCxnSpPr>
        <p:spPr>
          <a:xfrm>
            <a:off x="2038588" y="3061950"/>
            <a:ext cx="953400" cy="3300"/>
          </a:xfrm>
          <a:prstGeom prst="straightConnector1">
            <a:avLst/>
          </a:prstGeom>
          <a:noFill/>
          <a:ln cap="flat" cmpd="sng" w="38100">
            <a:solidFill>
              <a:schemeClr val="dk2"/>
            </a:solidFill>
            <a:prstDash val="dot"/>
            <a:round/>
            <a:headEnd len="med" w="med" type="none"/>
            <a:tailEnd len="med" w="med" type="none"/>
          </a:ln>
        </p:spPr>
      </p:cxnSp>
      <p:sp>
        <p:nvSpPr>
          <p:cNvPr id="604" name="Google Shape;604;p46"/>
          <p:cNvSpPr/>
          <p:nvPr/>
        </p:nvSpPr>
        <p:spPr>
          <a:xfrm>
            <a:off x="-814987" y="3696400"/>
            <a:ext cx="1589100" cy="1318200"/>
          </a:xfrm>
          <a:prstGeom prst="ellipse">
            <a:avLst/>
          </a:prstGeom>
          <a:solidFill>
            <a:srgbClr val="00A1B2"/>
          </a:solidFill>
          <a:ln cap="flat" cmpd="sng" w="9525">
            <a:solidFill>
              <a:srgbClr val="00A1B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605" name="Google Shape;605;p46"/>
          <p:cNvCxnSpPr/>
          <p:nvPr/>
        </p:nvCxnSpPr>
        <p:spPr>
          <a:xfrm>
            <a:off x="747988" y="4358050"/>
            <a:ext cx="953400" cy="3300"/>
          </a:xfrm>
          <a:prstGeom prst="straightConnector1">
            <a:avLst/>
          </a:prstGeom>
          <a:noFill/>
          <a:ln cap="flat" cmpd="sng" w="38100">
            <a:solidFill>
              <a:schemeClr val="dk2"/>
            </a:solidFill>
            <a:prstDash val="dot"/>
            <a:round/>
            <a:headEnd len="med" w="med" type="none"/>
            <a:tailEnd len="med" w="med" type="none"/>
          </a:ln>
        </p:spPr>
      </p:cxnSp>
      <p:sp>
        <p:nvSpPr>
          <p:cNvPr id="606" name="Google Shape;606;p46"/>
          <p:cNvSpPr/>
          <p:nvPr/>
        </p:nvSpPr>
        <p:spPr>
          <a:xfrm>
            <a:off x="-797512" y="1184175"/>
            <a:ext cx="1589100" cy="1318200"/>
          </a:xfrm>
          <a:prstGeom prst="ellipse">
            <a:avLst/>
          </a:prstGeom>
          <a:solidFill>
            <a:srgbClr val="00A1B2"/>
          </a:solidFill>
          <a:ln cap="flat" cmpd="sng" w="9525">
            <a:solidFill>
              <a:srgbClr val="00A1B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607" name="Google Shape;607;p46"/>
          <p:cNvCxnSpPr/>
          <p:nvPr/>
        </p:nvCxnSpPr>
        <p:spPr>
          <a:xfrm>
            <a:off x="790338" y="1845825"/>
            <a:ext cx="953400" cy="3300"/>
          </a:xfrm>
          <a:prstGeom prst="straightConnector1">
            <a:avLst/>
          </a:prstGeom>
          <a:noFill/>
          <a:ln cap="flat" cmpd="sng" w="38100">
            <a:solidFill>
              <a:schemeClr val="dk2"/>
            </a:solidFill>
            <a:prstDash val="dot"/>
            <a:round/>
            <a:headEnd len="med" w="med" type="none"/>
            <a:tailEnd len="med" w="med" type="none"/>
          </a:ln>
        </p:spPr>
      </p:cxn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589"/>
                                        </p:tgtEl>
                                        <p:attrNameLst>
                                          <p:attrName>style.visibility</p:attrName>
                                        </p:attrNameLst>
                                      </p:cBhvr>
                                      <p:to>
                                        <p:strVal val="visible"/>
                                      </p:to>
                                    </p:set>
                                    <p:animEffect filter="fade" transition="in">
                                      <p:cBhvr>
                                        <p:cTn dur="1000"/>
                                        <p:tgtEl>
                                          <p:spTgt spid="589"/>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601"/>
                                        </p:tgtEl>
                                        <p:attrNameLst>
                                          <p:attrName>style.visibility</p:attrName>
                                        </p:attrNameLst>
                                      </p:cBhvr>
                                      <p:to>
                                        <p:strVal val="visible"/>
                                      </p:to>
                                    </p:set>
                                    <p:animEffect filter="fade" transition="in">
                                      <p:cBhvr>
                                        <p:cTn dur="1000"/>
                                        <p:tgtEl>
                                          <p:spTgt spid="601"/>
                                        </p:tgtEl>
                                      </p:cBhvr>
                                    </p:animEffect>
                                  </p:childTnLst>
                                </p:cTn>
                              </p:par>
                              <p:par>
                                <p:cTn fill="hold" nodeType="withEffect" presetClass="entr" presetID="10" presetSubtype="0">
                                  <p:stCondLst>
                                    <p:cond delay="0"/>
                                  </p:stCondLst>
                                  <p:childTnLst>
                                    <p:set>
                                      <p:cBhvr>
                                        <p:cTn dur="1" fill="hold">
                                          <p:stCondLst>
                                            <p:cond delay="0"/>
                                          </p:stCondLst>
                                        </p:cTn>
                                        <p:tgtEl>
                                          <p:spTgt spid="602"/>
                                        </p:tgtEl>
                                        <p:attrNameLst>
                                          <p:attrName>style.visibility</p:attrName>
                                        </p:attrNameLst>
                                      </p:cBhvr>
                                      <p:to>
                                        <p:strVal val="visible"/>
                                      </p:to>
                                    </p:set>
                                    <p:animEffect filter="fade" transition="in">
                                      <p:cBhvr>
                                        <p:cTn dur="1000"/>
                                        <p:tgtEl>
                                          <p:spTgt spid="602"/>
                                        </p:tgtEl>
                                      </p:cBhvr>
                                    </p:animEffect>
                                  </p:childTnLst>
                                </p:cTn>
                              </p:par>
                              <p:par>
                                <p:cTn fill="hold" nodeType="withEffect" presetClass="entr" presetID="10" presetSubtype="0">
                                  <p:stCondLst>
                                    <p:cond delay="0"/>
                                  </p:stCondLst>
                                  <p:childTnLst>
                                    <p:set>
                                      <p:cBhvr>
                                        <p:cTn dur="1" fill="hold">
                                          <p:stCondLst>
                                            <p:cond delay="0"/>
                                          </p:stCondLst>
                                        </p:cTn>
                                        <p:tgtEl>
                                          <p:spTgt spid="603"/>
                                        </p:tgtEl>
                                        <p:attrNameLst>
                                          <p:attrName>style.visibility</p:attrName>
                                        </p:attrNameLst>
                                      </p:cBhvr>
                                      <p:to>
                                        <p:strVal val="visible"/>
                                      </p:to>
                                    </p:set>
                                    <p:animEffect filter="fade" transition="in">
                                      <p:cBhvr>
                                        <p:cTn dur="1000"/>
                                        <p:tgtEl>
                                          <p:spTgt spid="603"/>
                                        </p:tgtEl>
                                      </p:cBhvr>
                                    </p:animEffect>
                                  </p:childTnLst>
                                </p:cTn>
                              </p:par>
                              <p:par>
                                <p:cTn fill="hold" nodeType="withEffect" presetClass="entr" presetID="10" presetSubtype="0">
                                  <p:stCondLst>
                                    <p:cond delay="0"/>
                                  </p:stCondLst>
                                  <p:childTnLst>
                                    <p:set>
                                      <p:cBhvr>
                                        <p:cTn dur="1" fill="hold">
                                          <p:stCondLst>
                                            <p:cond delay="0"/>
                                          </p:stCondLst>
                                        </p:cTn>
                                        <p:tgtEl>
                                          <p:spTgt spid="604"/>
                                        </p:tgtEl>
                                        <p:attrNameLst>
                                          <p:attrName>style.visibility</p:attrName>
                                        </p:attrNameLst>
                                      </p:cBhvr>
                                      <p:to>
                                        <p:strVal val="visible"/>
                                      </p:to>
                                    </p:set>
                                    <p:animEffect filter="fade" transition="in">
                                      <p:cBhvr>
                                        <p:cTn dur="1000"/>
                                        <p:tgtEl>
                                          <p:spTgt spid="604"/>
                                        </p:tgtEl>
                                      </p:cBhvr>
                                    </p:animEffect>
                                  </p:childTnLst>
                                </p:cTn>
                              </p:par>
                              <p:par>
                                <p:cTn fill="hold" nodeType="withEffect" presetClass="entr" presetID="10" presetSubtype="0">
                                  <p:stCondLst>
                                    <p:cond delay="0"/>
                                  </p:stCondLst>
                                  <p:childTnLst>
                                    <p:set>
                                      <p:cBhvr>
                                        <p:cTn dur="1" fill="hold">
                                          <p:stCondLst>
                                            <p:cond delay="0"/>
                                          </p:stCondLst>
                                        </p:cTn>
                                        <p:tgtEl>
                                          <p:spTgt spid="605"/>
                                        </p:tgtEl>
                                        <p:attrNameLst>
                                          <p:attrName>style.visibility</p:attrName>
                                        </p:attrNameLst>
                                      </p:cBhvr>
                                      <p:to>
                                        <p:strVal val="visible"/>
                                      </p:to>
                                    </p:set>
                                    <p:animEffect filter="fade" transition="in">
                                      <p:cBhvr>
                                        <p:cTn dur="1000"/>
                                        <p:tgtEl>
                                          <p:spTgt spid="605"/>
                                        </p:tgtEl>
                                      </p:cBhvr>
                                    </p:animEffect>
                                  </p:childTnLst>
                                </p:cTn>
                              </p:par>
                              <p:par>
                                <p:cTn fill="hold" nodeType="withEffect" presetClass="entr" presetID="10" presetSubtype="0">
                                  <p:stCondLst>
                                    <p:cond delay="0"/>
                                  </p:stCondLst>
                                  <p:childTnLst>
                                    <p:set>
                                      <p:cBhvr>
                                        <p:cTn dur="1" fill="hold">
                                          <p:stCondLst>
                                            <p:cond delay="0"/>
                                          </p:stCondLst>
                                        </p:cTn>
                                        <p:tgtEl>
                                          <p:spTgt spid="606"/>
                                        </p:tgtEl>
                                        <p:attrNameLst>
                                          <p:attrName>style.visibility</p:attrName>
                                        </p:attrNameLst>
                                      </p:cBhvr>
                                      <p:to>
                                        <p:strVal val="visible"/>
                                      </p:to>
                                    </p:set>
                                    <p:animEffect filter="fade" transition="in">
                                      <p:cBhvr>
                                        <p:cTn dur="1000"/>
                                        <p:tgtEl>
                                          <p:spTgt spid="606"/>
                                        </p:tgtEl>
                                      </p:cBhvr>
                                    </p:animEffect>
                                  </p:childTnLst>
                                </p:cTn>
                              </p:par>
                              <p:par>
                                <p:cTn fill="hold" nodeType="withEffect" presetClass="entr" presetID="10" presetSubtype="0">
                                  <p:stCondLst>
                                    <p:cond delay="0"/>
                                  </p:stCondLst>
                                  <p:childTnLst>
                                    <p:set>
                                      <p:cBhvr>
                                        <p:cTn dur="1" fill="hold">
                                          <p:stCondLst>
                                            <p:cond delay="0"/>
                                          </p:stCondLst>
                                        </p:cTn>
                                        <p:tgtEl>
                                          <p:spTgt spid="607"/>
                                        </p:tgtEl>
                                        <p:attrNameLst>
                                          <p:attrName>style.visibility</p:attrName>
                                        </p:attrNameLst>
                                      </p:cBhvr>
                                      <p:to>
                                        <p:strVal val="visible"/>
                                      </p:to>
                                    </p:set>
                                    <p:animEffect filter="fade" transition="in">
                                      <p:cBhvr>
                                        <p:cTn dur="1000"/>
                                        <p:tgtEl>
                                          <p:spTgt spid="607"/>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11" name="Shape 611"/>
        <p:cNvGrpSpPr/>
        <p:nvPr/>
      </p:nvGrpSpPr>
      <p:grpSpPr>
        <a:xfrm>
          <a:off x="0" y="0"/>
          <a:ext cx="0" cy="0"/>
          <a:chOff x="0" y="0"/>
          <a:chExt cx="0" cy="0"/>
        </a:xfrm>
      </p:grpSpPr>
      <p:sp>
        <p:nvSpPr>
          <p:cNvPr id="612" name="Google Shape;612;p47"/>
          <p:cNvSpPr txBox="1"/>
          <p:nvPr>
            <p:ph type="title"/>
          </p:nvPr>
        </p:nvSpPr>
        <p:spPr>
          <a:xfrm>
            <a:off x="311700" y="445025"/>
            <a:ext cx="8520600" cy="8862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sz="3000">
                <a:solidFill>
                  <a:srgbClr val="00A1B2"/>
                </a:solidFill>
                <a:latin typeface="Josefin Sans"/>
                <a:ea typeface="Josefin Sans"/>
                <a:cs typeface="Josefin Sans"/>
                <a:sym typeface="Josefin Sans"/>
              </a:rPr>
              <a:t>What else can you do with Mass Spec?</a:t>
            </a:r>
            <a:endParaRPr sz="3000">
              <a:solidFill>
                <a:srgbClr val="00A1B2"/>
              </a:solidFill>
              <a:latin typeface="Josefin Sans"/>
              <a:ea typeface="Josefin Sans"/>
              <a:cs typeface="Josefin Sans"/>
              <a:sym typeface="Josefin Sans"/>
            </a:endParaRPr>
          </a:p>
          <a:p>
            <a:pPr indent="0" lvl="0" marL="0" rtl="0" algn="ctr">
              <a:spcBef>
                <a:spcPts val="0"/>
              </a:spcBef>
              <a:spcAft>
                <a:spcPts val="0"/>
              </a:spcAft>
              <a:buNone/>
            </a:pPr>
            <a:r>
              <a:t/>
            </a:r>
            <a:endParaRPr sz="1500">
              <a:solidFill>
                <a:srgbClr val="00A1B2"/>
              </a:solidFill>
              <a:latin typeface="Josefin Sans"/>
              <a:ea typeface="Josefin Sans"/>
              <a:cs typeface="Josefin Sans"/>
              <a:sym typeface="Josefin Sans"/>
            </a:endParaRPr>
          </a:p>
        </p:txBody>
      </p:sp>
      <p:sp>
        <p:nvSpPr>
          <p:cNvPr id="613" name="Google Shape;613;p47"/>
          <p:cNvSpPr txBox="1"/>
          <p:nvPr>
            <p:ph idx="1" type="body"/>
          </p:nvPr>
        </p:nvSpPr>
        <p:spPr>
          <a:xfrm>
            <a:off x="311700" y="1259700"/>
            <a:ext cx="8520600" cy="3360300"/>
          </a:xfrm>
          <a:prstGeom prst="rect">
            <a:avLst/>
          </a:prstGeom>
        </p:spPr>
        <p:txBody>
          <a:bodyPr anchorCtr="0" anchor="t" bIns="91425" lIns="91425" spcFirstLastPara="1" rIns="91425" wrap="square" tIns="91425">
            <a:noAutofit/>
          </a:bodyPr>
          <a:lstStyle/>
          <a:p>
            <a:pPr indent="-330200" lvl="0" marL="457200" rtl="0" algn="l">
              <a:spcBef>
                <a:spcPts val="1000"/>
              </a:spcBef>
              <a:spcAft>
                <a:spcPts val="0"/>
              </a:spcAft>
              <a:buClr>
                <a:schemeClr val="dk1"/>
              </a:buClr>
              <a:buSzPts val="1600"/>
              <a:buFont typeface="Josefin Sans"/>
              <a:buChar char="●"/>
            </a:pPr>
            <a:r>
              <a:rPr lang="en" sz="1600">
                <a:solidFill>
                  <a:schemeClr val="dk1"/>
                </a:solidFill>
                <a:latin typeface="Josefin Sans"/>
                <a:ea typeface="Josefin Sans"/>
                <a:cs typeface="Josefin Sans"/>
                <a:sym typeface="Josefin Sans"/>
              </a:rPr>
              <a:t>GC/MS and LC/MS: pairing of MS with Gas or Liquid Chromatography</a:t>
            </a:r>
            <a:endParaRPr sz="1600">
              <a:solidFill>
                <a:schemeClr val="dk1"/>
              </a:solidFill>
              <a:latin typeface="Josefin Sans"/>
              <a:ea typeface="Josefin Sans"/>
              <a:cs typeface="Josefin Sans"/>
              <a:sym typeface="Josefin Sans"/>
            </a:endParaRPr>
          </a:p>
          <a:p>
            <a:pPr indent="0" lvl="0" marL="914400" rtl="0" algn="l">
              <a:spcBef>
                <a:spcPts val="1000"/>
              </a:spcBef>
              <a:spcAft>
                <a:spcPts val="0"/>
              </a:spcAft>
              <a:buNone/>
            </a:pPr>
            <a:r>
              <a:rPr b="1" lang="en" sz="1600">
                <a:solidFill>
                  <a:schemeClr val="dk1"/>
                </a:solidFill>
                <a:latin typeface="Josefin Sans"/>
                <a:ea typeface="Josefin Sans"/>
                <a:cs typeface="Josefin Sans"/>
                <a:sym typeface="Josefin Sans"/>
              </a:rPr>
              <a:t>GC/MS</a:t>
            </a:r>
            <a:r>
              <a:rPr lang="en" sz="1600">
                <a:solidFill>
                  <a:schemeClr val="dk1"/>
                </a:solidFill>
                <a:latin typeface="Josefin Sans"/>
                <a:ea typeface="Josefin Sans"/>
                <a:cs typeface="Josefin Sans"/>
                <a:sym typeface="Josefin Sans"/>
              </a:rPr>
              <a:t> - Separation based on volatility at different temperatures. For volatile organics. (ex: terpenoids, secondary metabolites, etc.) </a:t>
            </a:r>
            <a:endParaRPr sz="1600">
              <a:solidFill>
                <a:schemeClr val="dk1"/>
              </a:solidFill>
              <a:latin typeface="Josefin Sans"/>
              <a:ea typeface="Josefin Sans"/>
              <a:cs typeface="Josefin Sans"/>
              <a:sym typeface="Josefin Sans"/>
            </a:endParaRPr>
          </a:p>
          <a:p>
            <a:pPr indent="0" lvl="0" marL="914400" rtl="0" algn="l">
              <a:spcBef>
                <a:spcPts val="1000"/>
              </a:spcBef>
              <a:spcAft>
                <a:spcPts val="0"/>
              </a:spcAft>
              <a:buNone/>
            </a:pPr>
            <a:r>
              <a:t/>
            </a:r>
            <a:endParaRPr b="1" sz="1600">
              <a:solidFill>
                <a:schemeClr val="dk1"/>
              </a:solidFill>
              <a:latin typeface="Josefin Sans"/>
              <a:ea typeface="Josefin Sans"/>
              <a:cs typeface="Josefin Sans"/>
              <a:sym typeface="Josefin Sans"/>
            </a:endParaRPr>
          </a:p>
          <a:p>
            <a:pPr indent="0" lvl="0" marL="914400" rtl="0" algn="l">
              <a:spcBef>
                <a:spcPts val="1000"/>
              </a:spcBef>
              <a:spcAft>
                <a:spcPts val="0"/>
              </a:spcAft>
              <a:buNone/>
            </a:pPr>
            <a:r>
              <a:rPr b="1" lang="en" sz="1600">
                <a:solidFill>
                  <a:schemeClr val="dk1"/>
                </a:solidFill>
                <a:latin typeface="Josefin Sans"/>
                <a:ea typeface="Josefin Sans"/>
                <a:cs typeface="Josefin Sans"/>
                <a:sym typeface="Josefin Sans"/>
              </a:rPr>
              <a:t>LC/MS - </a:t>
            </a:r>
            <a:r>
              <a:rPr lang="en" sz="1600">
                <a:solidFill>
                  <a:schemeClr val="dk1"/>
                </a:solidFill>
                <a:latin typeface="Josefin Sans"/>
                <a:ea typeface="Josefin Sans"/>
                <a:cs typeface="Josefin Sans"/>
                <a:sym typeface="Josefin Sans"/>
              </a:rPr>
              <a:t>Separation based on solubility of solvent. For larger, more polar molecules. (ex: biological fluids). </a:t>
            </a:r>
            <a:endParaRPr sz="1600">
              <a:solidFill>
                <a:schemeClr val="dk1"/>
              </a:solidFill>
              <a:latin typeface="Josefin Sans"/>
              <a:ea typeface="Josefin Sans"/>
              <a:cs typeface="Josefin Sans"/>
              <a:sym typeface="Josefin Sans"/>
            </a:endParaRPr>
          </a:p>
          <a:p>
            <a:pPr indent="0" lvl="0" marL="914400" rtl="0" algn="l">
              <a:spcBef>
                <a:spcPts val="1000"/>
              </a:spcBef>
              <a:spcAft>
                <a:spcPts val="0"/>
              </a:spcAft>
              <a:buNone/>
            </a:pPr>
            <a:r>
              <a:t/>
            </a:r>
            <a:endParaRPr sz="1600">
              <a:solidFill>
                <a:schemeClr val="dk1"/>
              </a:solidFill>
              <a:latin typeface="Josefin Sans"/>
              <a:ea typeface="Josefin Sans"/>
              <a:cs typeface="Josefin Sans"/>
              <a:sym typeface="Josefin Sans"/>
            </a:endParaRPr>
          </a:p>
          <a:p>
            <a:pPr indent="0" lvl="0" marL="914400" rtl="0" algn="l">
              <a:spcBef>
                <a:spcPts val="1000"/>
              </a:spcBef>
              <a:spcAft>
                <a:spcPts val="0"/>
              </a:spcAft>
              <a:buNone/>
            </a:pPr>
            <a:r>
              <a:rPr lang="en" sz="1600">
                <a:solidFill>
                  <a:schemeClr val="dk1"/>
                </a:solidFill>
                <a:latin typeface="Josefin Sans"/>
                <a:ea typeface="Josefin Sans"/>
                <a:cs typeface="Josefin Sans"/>
                <a:sym typeface="Josefin Sans"/>
              </a:rPr>
              <a:t>The difference between the two is their mobile phase: gas vs. liquid. </a:t>
            </a:r>
            <a:endParaRPr sz="1600">
              <a:solidFill>
                <a:schemeClr val="dk1"/>
              </a:solidFill>
              <a:latin typeface="Josefin Sans"/>
              <a:ea typeface="Josefin Sans"/>
              <a:cs typeface="Josefin Sans"/>
              <a:sym typeface="Josefin Sans"/>
            </a:endParaRPr>
          </a:p>
          <a:p>
            <a:pPr indent="0" lvl="0" marL="914400" rtl="0" algn="l">
              <a:spcBef>
                <a:spcPts val="1000"/>
              </a:spcBef>
              <a:spcAft>
                <a:spcPts val="1000"/>
              </a:spcAft>
              <a:buNone/>
            </a:pPr>
            <a:r>
              <a:rPr lang="en" sz="1600">
                <a:solidFill>
                  <a:schemeClr val="dk1"/>
                </a:solidFill>
                <a:latin typeface="Josefin Sans"/>
                <a:ea typeface="Josefin Sans"/>
                <a:cs typeface="Josefin Sans"/>
                <a:sym typeface="Josefin Sans"/>
              </a:rPr>
              <a:t>LC-MS is more expensive than GC-MS.  There are more combinations you can use!</a:t>
            </a:r>
            <a:endParaRPr sz="1600">
              <a:solidFill>
                <a:schemeClr val="dk1"/>
              </a:solidFill>
              <a:latin typeface="Josefin Sans"/>
              <a:ea typeface="Josefin Sans"/>
              <a:cs typeface="Josefin Sans"/>
              <a:sym typeface="Josefin Sans"/>
            </a:endParaRPr>
          </a:p>
        </p:txBody>
      </p:sp>
    </p:spTree>
  </p:cSld>
  <p:clrMapOvr>
    <a:masterClrMapping/>
  </p:clrMapOvr>
</p:sld>
</file>

<file path=ppt/slides/slide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17" name="Shape 617"/>
        <p:cNvGrpSpPr/>
        <p:nvPr/>
      </p:nvGrpSpPr>
      <p:grpSpPr>
        <a:xfrm>
          <a:off x="0" y="0"/>
          <a:ext cx="0" cy="0"/>
          <a:chOff x="0" y="0"/>
          <a:chExt cx="0" cy="0"/>
        </a:xfrm>
      </p:grpSpPr>
      <p:sp>
        <p:nvSpPr>
          <p:cNvPr id="618" name="Google Shape;618;p48"/>
          <p:cNvSpPr txBox="1"/>
          <p:nvPr>
            <p:ph type="title"/>
          </p:nvPr>
        </p:nvSpPr>
        <p:spPr>
          <a:xfrm>
            <a:off x="311700" y="445025"/>
            <a:ext cx="8520600" cy="8862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sz="3000">
                <a:solidFill>
                  <a:srgbClr val="00A1B2"/>
                </a:solidFill>
                <a:latin typeface="Josefin Sans"/>
                <a:ea typeface="Josefin Sans"/>
                <a:cs typeface="Josefin Sans"/>
                <a:sym typeface="Josefin Sans"/>
              </a:rPr>
              <a:t>TLC and HPLC</a:t>
            </a:r>
            <a:endParaRPr sz="3000">
              <a:solidFill>
                <a:srgbClr val="00A1B2"/>
              </a:solidFill>
              <a:latin typeface="Josefin Sans"/>
              <a:ea typeface="Josefin Sans"/>
              <a:cs typeface="Josefin Sans"/>
              <a:sym typeface="Josefin Sans"/>
            </a:endParaRPr>
          </a:p>
          <a:p>
            <a:pPr indent="0" lvl="0" marL="0" rtl="0" algn="ctr">
              <a:spcBef>
                <a:spcPts val="0"/>
              </a:spcBef>
              <a:spcAft>
                <a:spcPts val="0"/>
              </a:spcAft>
              <a:buNone/>
            </a:pPr>
            <a:r>
              <a:rPr lang="en" sz="1500">
                <a:solidFill>
                  <a:srgbClr val="00A1B2"/>
                </a:solidFill>
                <a:latin typeface="Josefin Sans"/>
                <a:ea typeface="Josefin Sans"/>
                <a:cs typeface="Josefin Sans"/>
                <a:sym typeface="Josefin Sans"/>
              </a:rPr>
              <a:t>Thin Layer Chromatography and High Performance Liquid Chromatography</a:t>
            </a:r>
            <a:endParaRPr sz="1500">
              <a:solidFill>
                <a:srgbClr val="00A1B2"/>
              </a:solidFill>
              <a:latin typeface="Josefin Sans"/>
              <a:ea typeface="Josefin Sans"/>
              <a:cs typeface="Josefin Sans"/>
              <a:sym typeface="Josefin Sans"/>
            </a:endParaRPr>
          </a:p>
        </p:txBody>
      </p:sp>
      <p:sp>
        <p:nvSpPr>
          <p:cNvPr id="619" name="Google Shape;619;p48"/>
          <p:cNvSpPr txBox="1"/>
          <p:nvPr>
            <p:ph idx="1" type="body"/>
          </p:nvPr>
        </p:nvSpPr>
        <p:spPr>
          <a:xfrm>
            <a:off x="311700" y="1259700"/>
            <a:ext cx="8520600" cy="3360300"/>
          </a:xfrm>
          <a:prstGeom prst="rect">
            <a:avLst/>
          </a:prstGeom>
        </p:spPr>
        <p:txBody>
          <a:bodyPr anchorCtr="0" anchor="t" bIns="91425" lIns="91425" spcFirstLastPara="1" rIns="91425" wrap="square" tIns="91425">
            <a:noAutofit/>
          </a:bodyPr>
          <a:lstStyle/>
          <a:p>
            <a:pPr indent="0" lvl="0" marL="0" rtl="0" algn="l">
              <a:spcBef>
                <a:spcPts val="1000"/>
              </a:spcBef>
              <a:spcAft>
                <a:spcPts val="0"/>
              </a:spcAft>
              <a:buNone/>
            </a:pPr>
            <a:r>
              <a:rPr lang="en" sz="1600">
                <a:solidFill>
                  <a:schemeClr val="dk1"/>
                </a:solidFill>
                <a:latin typeface="Josefin Sans"/>
                <a:ea typeface="Josefin Sans"/>
                <a:cs typeface="Josefin Sans"/>
                <a:sym typeface="Josefin Sans"/>
              </a:rPr>
              <a:t>Both have a mobile and stationary phase. </a:t>
            </a:r>
            <a:endParaRPr sz="1600">
              <a:solidFill>
                <a:schemeClr val="dk1"/>
              </a:solidFill>
              <a:latin typeface="Josefin Sans"/>
              <a:ea typeface="Josefin Sans"/>
              <a:cs typeface="Josefin Sans"/>
              <a:sym typeface="Josefin Sans"/>
            </a:endParaRPr>
          </a:p>
          <a:p>
            <a:pPr indent="0" lvl="0" marL="0" rtl="0" algn="l">
              <a:spcBef>
                <a:spcPts val="1000"/>
              </a:spcBef>
              <a:spcAft>
                <a:spcPts val="0"/>
              </a:spcAft>
              <a:buNone/>
            </a:pPr>
            <a:r>
              <a:rPr lang="en" sz="1600">
                <a:solidFill>
                  <a:schemeClr val="dk1"/>
                </a:solidFill>
                <a:latin typeface="Josefin Sans"/>
                <a:ea typeface="Josefin Sans"/>
                <a:cs typeface="Josefin Sans"/>
                <a:sym typeface="Josefin Sans"/>
              </a:rPr>
              <a:t>	Mobile Phase - Solvent.</a:t>
            </a:r>
            <a:endParaRPr sz="1600">
              <a:solidFill>
                <a:schemeClr val="dk1"/>
              </a:solidFill>
              <a:latin typeface="Josefin Sans"/>
              <a:ea typeface="Josefin Sans"/>
              <a:cs typeface="Josefin Sans"/>
              <a:sym typeface="Josefin Sans"/>
            </a:endParaRPr>
          </a:p>
          <a:p>
            <a:pPr indent="0" lvl="0" marL="0" rtl="0" algn="l">
              <a:spcBef>
                <a:spcPts val="1000"/>
              </a:spcBef>
              <a:spcAft>
                <a:spcPts val="0"/>
              </a:spcAft>
              <a:buNone/>
            </a:pPr>
            <a:r>
              <a:rPr lang="en" sz="1600">
                <a:solidFill>
                  <a:schemeClr val="dk1"/>
                </a:solidFill>
                <a:latin typeface="Josefin Sans"/>
                <a:ea typeface="Josefin Sans"/>
                <a:cs typeface="Josefin Sans"/>
                <a:sym typeface="Josefin Sans"/>
              </a:rPr>
              <a:t>	Stationary Phase - the column or silica/cellulose plates.</a:t>
            </a:r>
            <a:endParaRPr sz="1600">
              <a:solidFill>
                <a:schemeClr val="dk1"/>
              </a:solidFill>
              <a:latin typeface="Josefin Sans"/>
              <a:ea typeface="Josefin Sans"/>
              <a:cs typeface="Josefin Sans"/>
              <a:sym typeface="Josefin Sans"/>
            </a:endParaRPr>
          </a:p>
          <a:p>
            <a:pPr indent="0" lvl="0" marL="0" rtl="0" algn="l">
              <a:spcBef>
                <a:spcPts val="1000"/>
              </a:spcBef>
              <a:spcAft>
                <a:spcPts val="0"/>
              </a:spcAft>
              <a:buNone/>
            </a:pPr>
            <a:r>
              <a:t/>
            </a:r>
            <a:endParaRPr sz="1600">
              <a:solidFill>
                <a:schemeClr val="dk1"/>
              </a:solidFill>
              <a:latin typeface="Josefin Sans"/>
              <a:ea typeface="Josefin Sans"/>
              <a:cs typeface="Josefin Sans"/>
              <a:sym typeface="Josefin Sans"/>
            </a:endParaRPr>
          </a:p>
          <a:p>
            <a:pPr indent="0" lvl="0" marL="0" rtl="0" algn="l">
              <a:spcBef>
                <a:spcPts val="1000"/>
              </a:spcBef>
              <a:spcAft>
                <a:spcPts val="0"/>
              </a:spcAft>
              <a:buNone/>
            </a:pPr>
            <a:r>
              <a:rPr b="1" lang="en" sz="1600">
                <a:solidFill>
                  <a:schemeClr val="dk1"/>
                </a:solidFill>
                <a:latin typeface="Josefin Sans"/>
                <a:ea typeface="Josefin Sans"/>
                <a:cs typeface="Josefin Sans"/>
                <a:sym typeface="Josefin Sans"/>
              </a:rPr>
              <a:t>TLC</a:t>
            </a:r>
            <a:r>
              <a:rPr lang="en" sz="1600">
                <a:solidFill>
                  <a:schemeClr val="dk1"/>
                </a:solidFill>
                <a:latin typeface="Josefin Sans"/>
                <a:ea typeface="Josefin Sans"/>
                <a:cs typeface="Josefin Sans"/>
                <a:sym typeface="Josefin Sans"/>
              </a:rPr>
              <a:t> - Qualitative. Separate non-volatile mixtures and identify them through Rfs. Mixture moves across the plate with the solvent through polarity.</a:t>
            </a:r>
            <a:endParaRPr sz="1600">
              <a:solidFill>
                <a:schemeClr val="dk1"/>
              </a:solidFill>
              <a:latin typeface="Josefin Sans"/>
              <a:ea typeface="Josefin Sans"/>
              <a:cs typeface="Josefin Sans"/>
              <a:sym typeface="Josefin Sans"/>
            </a:endParaRPr>
          </a:p>
          <a:p>
            <a:pPr indent="0" lvl="0" marL="0" rtl="0" algn="l">
              <a:spcBef>
                <a:spcPts val="1000"/>
              </a:spcBef>
              <a:spcAft>
                <a:spcPts val="1000"/>
              </a:spcAft>
              <a:buNone/>
            </a:pPr>
            <a:r>
              <a:rPr b="1" lang="en" sz="1600">
                <a:solidFill>
                  <a:schemeClr val="dk1"/>
                </a:solidFill>
                <a:latin typeface="Josefin Sans"/>
                <a:ea typeface="Josefin Sans"/>
                <a:cs typeface="Josefin Sans"/>
                <a:sym typeface="Josefin Sans"/>
              </a:rPr>
              <a:t>HPLC</a:t>
            </a:r>
            <a:r>
              <a:rPr lang="en" sz="1600">
                <a:solidFill>
                  <a:schemeClr val="dk1"/>
                </a:solidFill>
                <a:latin typeface="Josefin Sans"/>
                <a:ea typeface="Josefin Sans"/>
                <a:cs typeface="Josefin Sans"/>
                <a:sym typeface="Josefin Sans"/>
              </a:rPr>
              <a:t> - Quantitative and very specific (good for analytical purposes). Separate based on affinity of sample with both the stationary phase and mobile phase. </a:t>
            </a:r>
            <a:endParaRPr sz="1600">
              <a:solidFill>
                <a:schemeClr val="dk1"/>
              </a:solidFill>
              <a:latin typeface="Josefin Sans"/>
              <a:ea typeface="Josefin Sans"/>
              <a:cs typeface="Josefin Sans"/>
              <a:sym typeface="Josefin Sans"/>
            </a:endParaRPr>
          </a:p>
        </p:txBody>
      </p:sp>
    </p:spTree>
  </p:cSld>
  <p:clrMapOvr>
    <a:masterClrMapping/>
  </p:clrMapOvr>
</p:sld>
</file>

<file path=ppt/slides/slide3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23" name="Shape 623"/>
        <p:cNvGrpSpPr/>
        <p:nvPr/>
      </p:nvGrpSpPr>
      <p:grpSpPr>
        <a:xfrm>
          <a:off x="0" y="0"/>
          <a:ext cx="0" cy="0"/>
          <a:chOff x="0" y="0"/>
          <a:chExt cx="0" cy="0"/>
        </a:xfrm>
      </p:grpSpPr>
      <p:sp>
        <p:nvSpPr>
          <p:cNvPr id="624" name="Google Shape;624;p49"/>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pic>
        <p:nvPicPr>
          <p:cNvPr descr="This video channel is developed by Amrita University's CREATE&#10;http://www.amrita.edu/create&#10;&#10;▶ For more Information @&#10;http://amrita.olabs.co.in/?sub=73&amp;brch=8&amp;sim=133&amp;cnt=1&#10;&#10;▶ Online Labs for School lab Experiments (Olabs)&#10;http://www.olabs.edu.in/&#10;&#10;▶ Learn more about Amrita University&#10;http://www.amrita.edu&#10;&#10;▶ Subscribe @&#10;http://www.youtube.com/amritacreate&#10;https://www.facebook.com/onlinelabs&#10;&#10;&#10;Copyright © 2013 Amrita University&#10;Developed by CDAC Mumbai &amp; Amrita University under research grant from Department of IT, Government of India&#10;&#10;&#10;&#10;Separation of Pigments from the Extract of Spinach Leaves by Paper Chromatography :-&#10;Paper chromatography is an analytical method, used to separate coloured substances, especially pigments.  In paper chromatography, the sample is distributed between a stationary phase and a mobile phase. The stationary phase is usually a piece of high quality filter paper. The mobile phase is a developing solution that travels up the stationary phase, carrying the samples with it. When mobile phase is moved over the sample on the stationary phase, the components of the sample gets gradually separated from one another.&#10;&#10;This video explains how to separate the pigments from the extract of spinach leaves by paper chromatography." id="625" name="Google Shape;625;p49" title="Separation of Pigments from the Extract of Spinach Leaves by Paper Chromatography - MeitY OLabs">
            <a:hlinkClick r:id="rId3"/>
          </p:cNvPr>
          <p:cNvPicPr preferRelativeResize="0"/>
          <p:nvPr/>
        </p:nvPicPr>
        <p:blipFill>
          <a:blip r:embed="rId4">
            <a:alphaModFix/>
          </a:blip>
          <a:stretch>
            <a:fillRect/>
          </a:stretch>
        </p:blipFill>
        <p:spPr>
          <a:xfrm>
            <a:off x="1219663" y="57501"/>
            <a:ext cx="6704676" cy="5028500"/>
          </a:xfrm>
          <a:prstGeom prst="rect">
            <a:avLst/>
          </a:prstGeom>
          <a:noFill/>
          <a:ln>
            <a:noFill/>
          </a:ln>
        </p:spPr>
      </p:pic>
    </p:spTree>
  </p:cSld>
  <p:clrMapOvr>
    <a:masterClrMapping/>
  </p:clrMapOvr>
</p:sld>
</file>

<file path=ppt/slides/slide3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29" name="Shape 629"/>
        <p:cNvGrpSpPr/>
        <p:nvPr/>
      </p:nvGrpSpPr>
      <p:grpSpPr>
        <a:xfrm>
          <a:off x="0" y="0"/>
          <a:ext cx="0" cy="0"/>
          <a:chOff x="0" y="0"/>
          <a:chExt cx="0" cy="0"/>
        </a:xfrm>
      </p:grpSpPr>
      <p:sp>
        <p:nvSpPr>
          <p:cNvPr id="630" name="Google Shape;630;p50"/>
          <p:cNvSpPr txBox="1"/>
          <p:nvPr>
            <p:ph type="title"/>
          </p:nvPr>
        </p:nvSpPr>
        <p:spPr>
          <a:xfrm>
            <a:off x="2646000" y="216400"/>
            <a:ext cx="3852000" cy="8862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sz="3000">
                <a:solidFill>
                  <a:srgbClr val="00A1B2"/>
                </a:solidFill>
                <a:latin typeface="Josefin Sans"/>
                <a:ea typeface="Josefin Sans"/>
                <a:cs typeface="Josefin Sans"/>
                <a:sym typeface="Josefin Sans"/>
              </a:rPr>
              <a:t>HPLC</a:t>
            </a:r>
            <a:endParaRPr sz="3000">
              <a:solidFill>
                <a:srgbClr val="00A1B2"/>
              </a:solidFill>
              <a:latin typeface="Josefin Sans"/>
              <a:ea typeface="Josefin Sans"/>
              <a:cs typeface="Josefin Sans"/>
              <a:sym typeface="Josefin Sans"/>
            </a:endParaRPr>
          </a:p>
          <a:p>
            <a:pPr indent="0" lvl="0" marL="0" rtl="0" algn="ctr">
              <a:spcBef>
                <a:spcPts val="0"/>
              </a:spcBef>
              <a:spcAft>
                <a:spcPts val="0"/>
              </a:spcAft>
              <a:buNone/>
            </a:pPr>
            <a:r>
              <a:t/>
            </a:r>
            <a:endParaRPr sz="1500">
              <a:solidFill>
                <a:srgbClr val="00A1B2"/>
              </a:solidFill>
              <a:latin typeface="Josefin Sans"/>
              <a:ea typeface="Josefin Sans"/>
              <a:cs typeface="Josefin Sans"/>
              <a:sym typeface="Josefin Sans"/>
            </a:endParaRPr>
          </a:p>
        </p:txBody>
      </p:sp>
      <p:pic>
        <p:nvPicPr>
          <p:cNvPr id="631" name="Google Shape;631;p50"/>
          <p:cNvPicPr preferRelativeResize="0"/>
          <p:nvPr/>
        </p:nvPicPr>
        <p:blipFill rotWithShape="1">
          <a:blip r:embed="rId3">
            <a:alphaModFix/>
          </a:blip>
          <a:srcRect b="4743" l="0" r="7544" t="0"/>
          <a:stretch/>
        </p:blipFill>
        <p:spPr>
          <a:xfrm>
            <a:off x="1277625" y="739575"/>
            <a:ext cx="6898848" cy="4320050"/>
          </a:xfrm>
          <a:prstGeom prst="rect">
            <a:avLst/>
          </a:prstGeom>
          <a:noFill/>
          <a:ln>
            <a:noFill/>
          </a:ln>
        </p:spPr>
      </p:pic>
    </p:spTree>
  </p:cSld>
  <p:clrMapOvr>
    <a:masterClrMapping/>
  </p:clrMapOvr>
</p:sld>
</file>

<file path=ppt/slides/slide3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35" name="Shape 635"/>
        <p:cNvGrpSpPr/>
        <p:nvPr/>
      </p:nvGrpSpPr>
      <p:grpSpPr>
        <a:xfrm>
          <a:off x="0" y="0"/>
          <a:ext cx="0" cy="0"/>
          <a:chOff x="0" y="0"/>
          <a:chExt cx="0" cy="0"/>
        </a:xfrm>
      </p:grpSpPr>
      <p:sp>
        <p:nvSpPr>
          <p:cNvPr id="636" name="Google Shape;636;p51"/>
          <p:cNvSpPr txBox="1"/>
          <p:nvPr>
            <p:ph type="title"/>
          </p:nvPr>
        </p:nvSpPr>
        <p:spPr>
          <a:xfrm>
            <a:off x="311700" y="445025"/>
            <a:ext cx="8520600" cy="6834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sz="3000">
                <a:solidFill>
                  <a:srgbClr val="00A1B2"/>
                </a:solidFill>
                <a:latin typeface="Josefin Sans"/>
                <a:ea typeface="Josefin Sans"/>
                <a:cs typeface="Josefin Sans"/>
                <a:sym typeface="Josefin Sans"/>
              </a:rPr>
              <a:t>Fluorescence: Flow Cytometry </a:t>
            </a:r>
            <a:endParaRPr sz="1500">
              <a:solidFill>
                <a:srgbClr val="00A1B2"/>
              </a:solidFill>
              <a:latin typeface="Josefin Sans"/>
              <a:ea typeface="Josefin Sans"/>
              <a:cs typeface="Josefin Sans"/>
              <a:sym typeface="Josefin Sans"/>
            </a:endParaRPr>
          </a:p>
        </p:txBody>
      </p:sp>
      <p:sp>
        <p:nvSpPr>
          <p:cNvPr id="637" name="Google Shape;637;p51"/>
          <p:cNvSpPr txBox="1"/>
          <p:nvPr>
            <p:ph idx="1" type="body"/>
          </p:nvPr>
        </p:nvSpPr>
        <p:spPr>
          <a:xfrm>
            <a:off x="311700" y="1259700"/>
            <a:ext cx="8520600" cy="3360300"/>
          </a:xfrm>
          <a:prstGeom prst="rect">
            <a:avLst/>
          </a:prstGeom>
        </p:spPr>
        <p:txBody>
          <a:bodyPr anchorCtr="0" anchor="t" bIns="91425" lIns="91425" spcFirstLastPara="1" rIns="91425" wrap="square" tIns="91425">
            <a:noAutofit/>
          </a:bodyPr>
          <a:lstStyle/>
          <a:p>
            <a:pPr indent="-342900" lvl="0" marL="457200" rtl="0" algn="l">
              <a:spcBef>
                <a:spcPts val="0"/>
              </a:spcBef>
              <a:spcAft>
                <a:spcPts val="0"/>
              </a:spcAft>
              <a:buClr>
                <a:schemeClr val="dk1"/>
              </a:buClr>
              <a:buSzPts val="1800"/>
              <a:buFont typeface="Josefin Sans"/>
              <a:buChar char="●"/>
            </a:pPr>
            <a:r>
              <a:rPr lang="en">
                <a:solidFill>
                  <a:schemeClr val="dk1"/>
                </a:solidFill>
                <a:latin typeface="Josefin Sans"/>
                <a:ea typeface="Josefin Sans"/>
                <a:cs typeface="Josefin Sans"/>
                <a:sym typeface="Josefin Sans"/>
              </a:rPr>
              <a:t>Useful for cell-by-cell measurement of a number of specific features, cell sorting, or cell counting</a:t>
            </a:r>
            <a:endParaRPr>
              <a:solidFill>
                <a:schemeClr val="dk1"/>
              </a:solidFill>
              <a:latin typeface="Josefin Sans"/>
              <a:ea typeface="Josefin Sans"/>
              <a:cs typeface="Josefin Sans"/>
              <a:sym typeface="Josefin Sans"/>
            </a:endParaRPr>
          </a:p>
          <a:p>
            <a:pPr indent="-342900" lvl="1" marL="914400" rtl="0" algn="l">
              <a:spcBef>
                <a:spcPts val="0"/>
              </a:spcBef>
              <a:spcAft>
                <a:spcPts val="0"/>
              </a:spcAft>
              <a:buClr>
                <a:schemeClr val="dk1"/>
              </a:buClr>
              <a:buSzPts val="1800"/>
              <a:buFont typeface="Josefin Sans"/>
              <a:buChar char="○"/>
            </a:pPr>
            <a:r>
              <a:rPr lang="en" sz="1800">
                <a:solidFill>
                  <a:schemeClr val="dk1"/>
                </a:solidFill>
                <a:latin typeface="Josefin Sans"/>
                <a:ea typeface="Josefin Sans"/>
                <a:cs typeface="Josefin Sans"/>
                <a:sym typeface="Josefin Sans"/>
              </a:rPr>
              <a:t>DNA content, RNA content, Protein content, transfection efficiency, biomarker identification, etc</a:t>
            </a:r>
            <a:endParaRPr sz="1800">
              <a:solidFill>
                <a:schemeClr val="dk1"/>
              </a:solidFill>
              <a:latin typeface="Josefin Sans"/>
              <a:ea typeface="Josefin Sans"/>
              <a:cs typeface="Josefin Sans"/>
              <a:sym typeface="Josefin Sans"/>
            </a:endParaRPr>
          </a:p>
          <a:p>
            <a:pPr indent="-342900" lvl="1" marL="914400" rtl="0" algn="l">
              <a:spcBef>
                <a:spcPts val="0"/>
              </a:spcBef>
              <a:spcAft>
                <a:spcPts val="0"/>
              </a:spcAft>
              <a:buClr>
                <a:schemeClr val="dk1"/>
              </a:buClr>
              <a:buSzPts val="1800"/>
              <a:buFont typeface="Josefin Sans"/>
              <a:buChar char="○"/>
            </a:pPr>
            <a:r>
              <a:rPr lang="en" sz="1800">
                <a:solidFill>
                  <a:schemeClr val="dk1"/>
                </a:solidFill>
                <a:latin typeface="Josefin Sans"/>
                <a:ea typeface="Josefin Sans"/>
                <a:cs typeface="Josefin Sans"/>
                <a:sym typeface="Josefin Sans"/>
              </a:rPr>
              <a:t>Basically anything you can attach a specific fluorescent tag or marker to can be detected and even quantified as each cell passes by lasers </a:t>
            </a:r>
            <a:endParaRPr sz="1800">
              <a:solidFill>
                <a:schemeClr val="dk1"/>
              </a:solidFill>
              <a:latin typeface="Josefin Sans"/>
              <a:ea typeface="Josefin Sans"/>
              <a:cs typeface="Josefin Sans"/>
              <a:sym typeface="Josefin Sans"/>
            </a:endParaRPr>
          </a:p>
          <a:p>
            <a:pPr indent="0" lvl="0" marL="0" rtl="0" algn="l">
              <a:spcBef>
                <a:spcPts val="1600"/>
              </a:spcBef>
              <a:spcAft>
                <a:spcPts val="0"/>
              </a:spcAft>
              <a:buClr>
                <a:schemeClr val="dk1"/>
              </a:buClr>
              <a:buSzPts val="1100"/>
              <a:buFont typeface="Arial"/>
              <a:buNone/>
            </a:pPr>
            <a:r>
              <a:t/>
            </a:r>
            <a:endParaRPr>
              <a:solidFill>
                <a:schemeClr val="dk1"/>
              </a:solidFill>
              <a:latin typeface="Josefin Sans"/>
              <a:ea typeface="Josefin Sans"/>
              <a:cs typeface="Josefin Sans"/>
              <a:sym typeface="Josefin Sans"/>
            </a:endParaRPr>
          </a:p>
          <a:p>
            <a:pPr indent="0" lvl="0" marL="0" rtl="0" algn="l">
              <a:spcBef>
                <a:spcPts val="1600"/>
              </a:spcBef>
              <a:spcAft>
                <a:spcPts val="0"/>
              </a:spcAft>
              <a:buClr>
                <a:schemeClr val="dk1"/>
              </a:buClr>
              <a:buSzPts val="1100"/>
              <a:buFont typeface="Arial"/>
              <a:buNone/>
            </a:pPr>
            <a:r>
              <a:t/>
            </a:r>
            <a:endParaRPr>
              <a:solidFill>
                <a:schemeClr val="dk1"/>
              </a:solidFill>
              <a:latin typeface="Josefin Sans"/>
              <a:ea typeface="Josefin Sans"/>
              <a:cs typeface="Josefin Sans"/>
              <a:sym typeface="Josefin Sans"/>
            </a:endParaRPr>
          </a:p>
          <a:p>
            <a:pPr indent="0" lvl="0" marL="0" rtl="0" algn="l">
              <a:spcBef>
                <a:spcPts val="1600"/>
              </a:spcBef>
              <a:spcAft>
                <a:spcPts val="0"/>
              </a:spcAft>
              <a:buClr>
                <a:schemeClr val="dk1"/>
              </a:buClr>
              <a:buSzPts val="1100"/>
              <a:buFont typeface="Arial"/>
              <a:buNone/>
            </a:pPr>
            <a:r>
              <a:t/>
            </a:r>
            <a:endParaRPr>
              <a:solidFill>
                <a:schemeClr val="dk1"/>
              </a:solidFill>
              <a:latin typeface="Josefin Sans"/>
              <a:ea typeface="Josefin Sans"/>
              <a:cs typeface="Josefin Sans"/>
              <a:sym typeface="Josefin Sans"/>
            </a:endParaRPr>
          </a:p>
          <a:p>
            <a:pPr indent="0" lvl="0" marL="0" rtl="0" algn="l">
              <a:spcBef>
                <a:spcPts val="1600"/>
              </a:spcBef>
              <a:spcAft>
                <a:spcPts val="1000"/>
              </a:spcAft>
              <a:buNone/>
            </a:pPr>
            <a:r>
              <a:t/>
            </a:r>
            <a:endParaRPr sz="1600">
              <a:solidFill>
                <a:schemeClr val="dk1"/>
              </a:solidFill>
              <a:latin typeface="Josefin Sans"/>
              <a:ea typeface="Josefin Sans"/>
              <a:cs typeface="Josefin Sans"/>
              <a:sym typeface="Josefin Sans"/>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00A1B2"/>
        </a:solidFill>
      </p:bgPr>
    </p:bg>
    <p:spTree>
      <p:nvGrpSpPr>
        <p:cNvPr id="71" name="Shape 71"/>
        <p:cNvGrpSpPr/>
        <p:nvPr/>
      </p:nvGrpSpPr>
      <p:grpSpPr>
        <a:xfrm>
          <a:off x="0" y="0"/>
          <a:ext cx="0" cy="0"/>
          <a:chOff x="0" y="0"/>
          <a:chExt cx="0" cy="0"/>
        </a:xfrm>
      </p:grpSpPr>
      <p:sp>
        <p:nvSpPr>
          <p:cNvPr id="72" name="Google Shape;72;p16"/>
          <p:cNvSpPr txBox="1"/>
          <p:nvPr/>
        </p:nvSpPr>
        <p:spPr>
          <a:xfrm>
            <a:off x="356750" y="1803050"/>
            <a:ext cx="8520600" cy="21231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7200">
                <a:solidFill>
                  <a:srgbClr val="FFFFFF"/>
                </a:solidFill>
                <a:latin typeface="Josefin Sans"/>
                <a:ea typeface="Josefin Sans"/>
                <a:cs typeface="Josefin Sans"/>
                <a:sym typeface="Josefin Sans"/>
              </a:rPr>
              <a:t>DNA/RNA/Protein Interactions</a:t>
            </a:r>
            <a:endParaRPr sz="7200">
              <a:solidFill>
                <a:srgbClr val="FFFFFF"/>
              </a:solidFill>
              <a:latin typeface="Josefin Sans"/>
              <a:ea typeface="Josefin Sans"/>
              <a:cs typeface="Josefin Sans"/>
              <a:sym typeface="Josefin Sans"/>
            </a:endParaRPr>
          </a:p>
          <a:p>
            <a:pPr indent="0" lvl="0" marL="457200" rtl="0" algn="ctr">
              <a:lnSpc>
                <a:spcPct val="115000"/>
              </a:lnSpc>
              <a:spcBef>
                <a:spcPts val="1000"/>
              </a:spcBef>
              <a:spcAft>
                <a:spcPts val="1000"/>
              </a:spcAft>
              <a:buNone/>
            </a:pPr>
            <a:r>
              <a:t/>
            </a:r>
            <a:endParaRPr sz="2400">
              <a:solidFill>
                <a:schemeClr val="lt1"/>
              </a:solidFill>
              <a:latin typeface="Josefin Sans"/>
              <a:ea typeface="Josefin Sans"/>
              <a:cs typeface="Josefin Sans"/>
              <a:sym typeface="Josefin Sans"/>
            </a:endParaRPr>
          </a:p>
        </p:txBody>
      </p:sp>
    </p:spTree>
  </p:cSld>
  <p:clrMapOvr>
    <a:masterClrMapping/>
  </p:clrMapOvr>
</p:sld>
</file>

<file path=ppt/slides/slide4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41" name="Shape 641"/>
        <p:cNvGrpSpPr/>
        <p:nvPr/>
      </p:nvGrpSpPr>
      <p:grpSpPr>
        <a:xfrm>
          <a:off x="0" y="0"/>
          <a:ext cx="0" cy="0"/>
          <a:chOff x="0" y="0"/>
          <a:chExt cx="0" cy="0"/>
        </a:xfrm>
      </p:grpSpPr>
      <p:sp>
        <p:nvSpPr>
          <p:cNvPr id="642" name="Google Shape;642;p52"/>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643" name="Google Shape;643;p52"/>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p>
            <a:pPr indent="0" lvl="0" marL="0" rtl="0" algn="l">
              <a:spcBef>
                <a:spcPts val="0"/>
              </a:spcBef>
              <a:spcAft>
                <a:spcPts val="1600"/>
              </a:spcAft>
              <a:buNone/>
            </a:pPr>
            <a:r>
              <a:t/>
            </a:r>
            <a:endParaRPr/>
          </a:p>
        </p:txBody>
      </p:sp>
      <p:pic>
        <p:nvPicPr>
          <p:cNvPr descr="This animation on flow cytometry will introduce you to the flow cytometry experimental technique." id="644" name="Google Shape;644;p52" title="Flow Cytometry Animation">
            <a:hlinkClick r:id="rId3"/>
          </p:cNvPr>
          <p:cNvPicPr preferRelativeResize="0"/>
          <p:nvPr/>
        </p:nvPicPr>
        <p:blipFill>
          <a:blip r:embed="rId4">
            <a:alphaModFix/>
          </a:blip>
          <a:stretch>
            <a:fillRect/>
          </a:stretch>
        </p:blipFill>
        <p:spPr>
          <a:xfrm>
            <a:off x="1045050" y="36738"/>
            <a:ext cx="6760033" cy="5070025"/>
          </a:xfrm>
          <a:prstGeom prst="rect">
            <a:avLst/>
          </a:prstGeom>
          <a:noFill/>
          <a:ln>
            <a:noFill/>
          </a:ln>
        </p:spPr>
      </p:pic>
    </p:spTree>
  </p:cSld>
  <p:clrMapOvr>
    <a:masterClrMapping/>
  </p:clrMapOvr>
</p:sld>
</file>

<file path=ppt/slides/slide4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48" name="Shape 648"/>
        <p:cNvGrpSpPr/>
        <p:nvPr/>
      </p:nvGrpSpPr>
      <p:grpSpPr>
        <a:xfrm>
          <a:off x="0" y="0"/>
          <a:ext cx="0" cy="0"/>
          <a:chOff x="0" y="0"/>
          <a:chExt cx="0" cy="0"/>
        </a:xfrm>
      </p:grpSpPr>
      <p:sp>
        <p:nvSpPr>
          <p:cNvPr id="649" name="Google Shape;649;p53"/>
          <p:cNvSpPr txBox="1"/>
          <p:nvPr>
            <p:ph type="title"/>
          </p:nvPr>
        </p:nvSpPr>
        <p:spPr>
          <a:xfrm>
            <a:off x="311700" y="445025"/>
            <a:ext cx="8520600" cy="6834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sz="3000">
                <a:solidFill>
                  <a:srgbClr val="00A1B2"/>
                </a:solidFill>
                <a:latin typeface="Josefin Sans"/>
                <a:ea typeface="Josefin Sans"/>
                <a:cs typeface="Josefin Sans"/>
                <a:sym typeface="Josefin Sans"/>
              </a:rPr>
              <a:t>Fluorescence: Fluorescent Plate Reader</a:t>
            </a:r>
            <a:endParaRPr sz="1500">
              <a:solidFill>
                <a:srgbClr val="00A1B2"/>
              </a:solidFill>
              <a:latin typeface="Josefin Sans"/>
              <a:ea typeface="Josefin Sans"/>
              <a:cs typeface="Josefin Sans"/>
              <a:sym typeface="Josefin Sans"/>
            </a:endParaRPr>
          </a:p>
        </p:txBody>
      </p:sp>
      <p:sp>
        <p:nvSpPr>
          <p:cNvPr id="650" name="Google Shape;650;p53"/>
          <p:cNvSpPr txBox="1"/>
          <p:nvPr>
            <p:ph idx="1" type="body"/>
          </p:nvPr>
        </p:nvSpPr>
        <p:spPr>
          <a:xfrm>
            <a:off x="311700" y="1259700"/>
            <a:ext cx="8520600" cy="3360300"/>
          </a:xfrm>
          <a:prstGeom prst="rect">
            <a:avLst/>
          </a:prstGeom>
        </p:spPr>
        <p:txBody>
          <a:bodyPr anchorCtr="0" anchor="t" bIns="91425" lIns="91425" spcFirstLastPara="1" rIns="91425" wrap="square" tIns="91425">
            <a:noAutofit/>
          </a:bodyPr>
          <a:lstStyle/>
          <a:p>
            <a:pPr indent="-342900" lvl="0" marL="457200" rtl="0" algn="l">
              <a:spcBef>
                <a:spcPts val="0"/>
              </a:spcBef>
              <a:spcAft>
                <a:spcPts val="0"/>
              </a:spcAft>
              <a:buClr>
                <a:schemeClr val="dk1"/>
              </a:buClr>
              <a:buSzPts val="1800"/>
              <a:buFont typeface="Josefin Sans"/>
              <a:buChar char="●"/>
            </a:pPr>
            <a:r>
              <a:rPr lang="en">
                <a:solidFill>
                  <a:schemeClr val="dk1"/>
                </a:solidFill>
                <a:latin typeface="Josefin Sans"/>
                <a:ea typeface="Josefin Sans"/>
                <a:cs typeface="Josefin Sans"/>
                <a:sym typeface="Josefin Sans"/>
              </a:rPr>
              <a:t>Useful for determining fluorescence in an entire population of cells</a:t>
            </a:r>
            <a:endParaRPr>
              <a:solidFill>
                <a:schemeClr val="dk1"/>
              </a:solidFill>
              <a:latin typeface="Josefin Sans"/>
              <a:ea typeface="Josefin Sans"/>
              <a:cs typeface="Josefin Sans"/>
              <a:sym typeface="Josefin Sans"/>
            </a:endParaRPr>
          </a:p>
          <a:p>
            <a:pPr indent="-342900" lvl="1" marL="914400" rtl="0" algn="l">
              <a:spcBef>
                <a:spcPts val="0"/>
              </a:spcBef>
              <a:spcAft>
                <a:spcPts val="0"/>
              </a:spcAft>
              <a:buClr>
                <a:schemeClr val="dk1"/>
              </a:buClr>
              <a:buSzPts val="1800"/>
              <a:buFont typeface="Josefin Sans"/>
              <a:buChar char="○"/>
            </a:pPr>
            <a:r>
              <a:rPr lang="en" sz="1800">
                <a:solidFill>
                  <a:schemeClr val="dk1"/>
                </a:solidFill>
                <a:latin typeface="Josefin Sans"/>
                <a:ea typeface="Josefin Sans"/>
                <a:cs typeface="Josefin Sans"/>
                <a:sym typeface="Josefin Sans"/>
              </a:rPr>
              <a:t>Can be used for growth analysis, analysis of production of fluorescent products, ELISA, ATP quantification, enzyme assays, nucleic acid quantification, etc.</a:t>
            </a:r>
            <a:endParaRPr sz="1800">
              <a:solidFill>
                <a:schemeClr val="dk1"/>
              </a:solidFill>
              <a:latin typeface="Josefin Sans"/>
              <a:ea typeface="Josefin Sans"/>
              <a:cs typeface="Josefin Sans"/>
              <a:sym typeface="Josefin Sans"/>
            </a:endParaRPr>
          </a:p>
          <a:p>
            <a:pPr indent="0" lvl="0" marL="0" rtl="0" algn="l">
              <a:spcBef>
                <a:spcPts val="1600"/>
              </a:spcBef>
              <a:spcAft>
                <a:spcPts val="0"/>
              </a:spcAft>
              <a:buClr>
                <a:schemeClr val="dk1"/>
              </a:buClr>
              <a:buSzPts val="1100"/>
              <a:buFont typeface="Arial"/>
              <a:buNone/>
            </a:pPr>
            <a:r>
              <a:t/>
            </a:r>
            <a:endParaRPr>
              <a:solidFill>
                <a:schemeClr val="dk1"/>
              </a:solidFill>
              <a:latin typeface="Josefin Sans"/>
              <a:ea typeface="Josefin Sans"/>
              <a:cs typeface="Josefin Sans"/>
              <a:sym typeface="Josefin Sans"/>
            </a:endParaRPr>
          </a:p>
          <a:p>
            <a:pPr indent="0" lvl="0" marL="0" rtl="0" algn="l">
              <a:spcBef>
                <a:spcPts val="1600"/>
              </a:spcBef>
              <a:spcAft>
                <a:spcPts val="0"/>
              </a:spcAft>
              <a:buClr>
                <a:schemeClr val="dk1"/>
              </a:buClr>
              <a:buSzPts val="1100"/>
              <a:buFont typeface="Arial"/>
              <a:buNone/>
            </a:pPr>
            <a:r>
              <a:t/>
            </a:r>
            <a:endParaRPr>
              <a:solidFill>
                <a:schemeClr val="dk1"/>
              </a:solidFill>
              <a:latin typeface="Josefin Sans"/>
              <a:ea typeface="Josefin Sans"/>
              <a:cs typeface="Josefin Sans"/>
              <a:sym typeface="Josefin Sans"/>
            </a:endParaRPr>
          </a:p>
          <a:p>
            <a:pPr indent="0" lvl="0" marL="0" rtl="0" algn="l">
              <a:spcBef>
                <a:spcPts val="1600"/>
              </a:spcBef>
              <a:spcAft>
                <a:spcPts val="0"/>
              </a:spcAft>
              <a:buClr>
                <a:schemeClr val="dk1"/>
              </a:buClr>
              <a:buSzPts val="1100"/>
              <a:buFont typeface="Arial"/>
              <a:buNone/>
            </a:pPr>
            <a:r>
              <a:t/>
            </a:r>
            <a:endParaRPr>
              <a:solidFill>
                <a:schemeClr val="dk1"/>
              </a:solidFill>
              <a:latin typeface="Josefin Sans"/>
              <a:ea typeface="Josefin Sans"/>
              <a:cs typeface="Josefin Sans"/>
              <a:sym typeface="Josefin Sans"/>
            </a:endParaRPr>
          </a:p>
          <a:p>
            <a:pPr indent="0" lvl="0" marL="0" rtl="0" algn="l">
              <a:spcBef>
                <a:spcPts val="1600"/>
              </a:spcBef>
              <a:spcAft>
                <a:spcPts val="1000"/>
              </a:spcAft>
              <a:buNone/>
            </a:pPr>
            <a:r>
              <a:t/>
            </a:r>
            <a:endParaRPr sz="1600">
              <a:solidFill>
                <a:schemeClr val="dk1"/>
              </a:solidFill>
              <a:latin typeface="Josefin Sans"/>
              <a:ea typeface="Josefin Sans"/>
              <a:cs typeface="Josefin Sans"/>
              <a:sym typeface="Josefin Sans"/>
            </a:endParaRPr>
          </a:p>
        </p:txBody>
      </p:sp>
    </p:spTree>
  </p:cSld>
  <p:clrMapOvr>
    <a:masterClrMapping/>
  </p:clrMapOvr>
</p:sld>
</file>

<file path=ppt/slides/slide4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54" name="Shape 654"/>
        <p:cNvGrpSpPr/>
        <p:nvPr/>
      </p:nvGrpSpPr>
      <p:grpSpPr>
        <a:xfrm>
          <a:off x="0" y="0"/>
          <a:ext cx="0" cy="0"/>
          <a:chOff x="0" y="0"/>
          <a:chExt cx="0" cy="0"/>
        </a:xfrm>
      </p:grpSpPr>
      <p:sp>
        <p:nvSpPr>
          <p:cNvPr id="655" name="Google Shape;655;p54"/>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solidFill>
                  <a:schemeClr val="dk1"/>
                </a:solidFill>
                <a:latin typeface="Josefin Sans"/>
                <a:ea typeface="Josefin Sans"/>
                <a:cs typeface="Josefin Sans"/>
                <a:sym typeface="Josefin Sans"/>
              </a:rPr>
              <a:t>March 26: SDS-Page Virtual Lab</a:t>
            </a:r>
            <a:endParaRPr>
              <a:solidFill>
                <a:schemeClr val="dk1"/>
              </a:solidFill>
              <a:latin typeface="Josefin Sans"/>
              <a:ea typeface="Josefin Sans"/>
              <a:cs typeface="Josefin Sans"/>
              <a:sym typeface="Josefin Sans"/>
            </a:endParaRPr>
          </a:p>
          <a:p>
            <a:pPr indent="0" lvl="0" marL="0" rtl="0" algn="l">
              <a:spcBef>
                <a:spcPts val="1600"/>
              </a:spcBef>
              <a:spcAft>
                <a:spcPts val="0"/>
              </a:spcAft>
              <a:buNone/>
            </a:pPr>
            <a:r>
              <a:rPr lang="en">
                <a:solidFill>
                  <a:schemeClr val="dk1"/>
                </a:solidFill>
                <a:latin typeface="Josefin Sans"/>
                <a:ea typeface="Josefin Sans"/>
                <a:cs typeface="Josefin Sans"/>
                <a:sym typeface="Josefin Sans"/>
              </a:rPr>
              <a:t>March 30: Time to work on HP Presentation</a:t>
            </a:r>
            <a:endParaRPr>
              <a:solidFill>
                <a:schemeClr val="dk1"/>
              </a:solidFill>
              <a:latin typeface="Josefin Sans"/>
              <a:ea typeface="Josefin Sans"/>
              <a:cs typeface="Josefin Sans"/>
              <a:sym typeface="Josefin Sans"/>
            </a:endParaRPr>
          </a:p>
          <a:p>
            <a:pPr indent="0" lvl="0" marL="0" rtl="0" algn="l">
              <a:spcBef>
                <a:spcPts val="1600"/>
              </a:spcBef>
              <a:spcAft>
                <a:spcPts val="0"/>
              </a:spcAft>
              <a:buNone/>
            </a:pPr>
            <a:r>
              <a:rPr lang="en" u="sng">
                <a:solidFill>
                  <a:schemeClr val="dk1"/>
                </a:solidFill>
                <a:latin typeface="Josefin Sans"/>
                <a:ea typeface="Josefin Sans"/>
                <a:cs typeface="Josefin Sans"/>
                <a:sym typeface="Josefin Sans"/>
              </a:rPr>
              <a:t>Reminders:</a:t>
            </a:r>
            <a:endParaRPr>
              <a:solidFill>
                <a:schemeClr val="dk1"/>
              </a:solidFill>
              <a:latin typeface="Josefin Sans"/>
              <a:ea typeface="Josefin Sans"/>
              <a:cs typeface="Josefin Sans"/>
              <a:sym typeface="Josefin Sans"/>
            </a:endParaRPr>
          </a:p>
          <a:p>
            <a:pPr indent="-342900" lvl="0" marL="457200" rtl="0" algn="l">
              <a:spcBef>
                <a:spcPts val="1600"/>
              </a:spcBef>
              <a:spcAft>
                <a:spcPts val="0"/>
              </a:spcAft>
              <a:buClr>
                <a:schemeClr val="dk1"/>
              </a:buClr>
              <a:buSzPts val="1800"/>
              <a:buFont typeface="Josefin Sans"/>
              <a:buChar char="●"/>
            </a:pPr>
            <a:r>
              <a:rPr lang="en">
                <a:solidFill>
                  <a:schemeClr val="dk1"/>
                </a:solidFill>
                <a:latin typeface="Josefin Sans"/>
                <a:ea typeface="Josefin Sans"/>
                <a:cs typeface="Josefin Sans"/>
                <a:sym typeface="Josefin Sans"/>
              </a:rPr>
              <a:t>HP Presentation: due April 8 (W)</a:t>
            </a:r>
            <a:endParaRPr>
              <a:solidFill>
                <a:schemeClr val="dk1"/>
              </a:solidFill>
              <a:latin typeface="Josefin Sans"/>
              <a:ea typeface="Josefin Sans"/>
              <a:cs typeface="Josefin Sans"/>
              <a:sym typeface="Josefin Sans"/>
            </a:endParaRPr>
          </a:p>
          <a:p>
            <a:pPr indent="-342900" lvl="0" marL="457200" rtl="0" algn="l">
              <a:spcBef>
                <a:spcPts val="0"/>
              </a:spcBef>
              <a:spcAft>
                <a:spcPts val="0"/>
              </a:spcAft>
              <a:buClr>
                <a:schemeClr val="dk1"/>
              </a:buClr>
              <a:buSzPts val="1800"/>
              <a:buFont typeface="Josefin Sans"/>
              <a:buChar char="●"/>
            </a:pPr>
            <a:r>
              <a:rPr lang="en">
                <a:solidFill>
                  <a:schemeClr val="dk1"/>
                </a:solidFill>
                <a:latin typeface="Josefin Sans"/>
                <a:ea typeface="Josefin Sans"/>
                <a:cs typeface="Josefin Sans"/>
                <a:sym typeface="Josefin Sans"/>
              </a:rPr>
              <a:t>Lay summary: due April 15th  		</a:t>
            </a:r>
            <a:endParaRPr>
              <a:solidFill>
                <a:schemeClr val="dk1"/>
              </a:solidFill>
              <a:latin typeface="Josefin Sans"/>
              <a:ea typeface="Josefin Sans"/>
              <a:cs typeface="Josefin Sans"/>
              <a:sym typeface="Josefin Sans"/>
            </a:endParaRPr>
          </a:p>
          <a:p>
            <a:pPr indent="-342900" lvl="0" marL="457200" rtl="0" algn="l">
              <a:spcBef>
                <a:spcPts val="0"/>
              </a:spcBef>
              <a:spcAft>
                <a:spcPts val="0"/>
              </a:spcAft>
              <a:buClr>
                <a:schemeClr val="dk1"/>
              </a:buClr>
              <a:buSzPts val="1800"/>
              <a:buFont typeface="Josefin Sans"/>
              <a:buChar char="●"/>
            </a:pPr>
            <a:r>
              <a:rPr lang="en">
                <a:solidFill>
                  <a:schemeClr val="dk1"/>
                </a:solidFill>
                <a:latin typeface="Josefin Sans"/>
                <a:ea typeface="Josefin Sans"/>
                <a:cs typeface="Josefin Sans"/>
                <a:sym typeface="Josefin Sans"/>
              </a:rPr>
              <a:t>Final Project: due April 15th</a:t>
            </a:r>
            <a:endParaRPr>
              <a:solidFill>
                <a:schemeClr val="dk1"/>
              </a:solidFill>
              <a:latin typeface="Josefin Sans"/>
              <a:ea typeface="Josefin Sans"/>
              <a:cs typeface="Josefin Sans"/>
              <a:sym typeface="Josefin Sans"/>
            </a:endParaRPr>
          </a:p>
        </p:txBody>
      </p:sp>
      <p:sp>
        <p:nvSpPr>
          <p:cNvPr id="656" name="Google Shape;656;p54"/>
          <p:cNvSpPr txBox="1"/>
          <p:nvPr>
            <p:ph type="title"/>
          </p:nvPr>
        </p:nvSpPr>
        <p:spPr>
          <a:xfrm>
            <a:off x="311700" y="294625"/>
            <a:ext cx="8520600" cy="5727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a:solidFill>
                  <a:schemeClr val="accent5"/>
                </a:solidFill>
                <a:latin typeface="Josefin Sans"/>
                <a:ea typeface="Josefin Sans"/>
                <a:cs typeface="Josefin Sans"/>
                <a:sym typeface="Josefin Sans"/>
              </a:rPr>
              <a:t>Next Time:</a:t>
            </a:r>
            <a:endParaRPr>
              <a:solidFill>
                <a:schemeClr val="accent5"/>
              </a:solidFill>
              <a:latin typeface="Josefin Sans"/>
              <a:ea typeface="Josefin Sans"/>
              <a:cs typeface="Josefin Sans"/>
              <a:sym typeface="Josefin Sans"/>
            </a:endParaRPr>
          </a:p>
        </p:txBody>
      </p:sp>
    </p:spTree>
  </p:cSld>
  <p:clrMapOvr>
    <a:masterClrMapping/>
  </p:clrMapOvr>
</p:sld>
</file>

<file path=ppt/slides/slide4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00A1B2"/>
        </a:solidFill>
      </p:bgPr>
    </p:bg>
    <p:spTree>
      <p:nvGrpSpPr>
        <p:cNvPr id="660" name="Shape 660"/>
        <p:cNvGrpSpPr/>
        <p:nvPr/>
      </p:nvGrpSpPr>
      <p:grpSpPr>
        <a:xfrm>
          <a:off x="0" y="0"/>
          <a:ext cx="0" cy="0"/>
          <a:chOff x="0" y="0"/>
          <a:chExt cx="0" cy="0"/>
        </a:xfrm>
      </p:grpSpPr>
      <p:sp>
        <p:nvSpPr>
          <p:cNvPr id="661" name="Google Shape;661;p55"/>
          <p:cNvSpPr txBox="1"/>
          <p:nvPr/>
        </p:nvSpPr>
        <p:spPr>
          <a:xfrm>
            <a:off x="356750" y="1803050"/>
            <a:ext cx="8520600" cy="2123100"/>
          </a:xfrm>
          <a:prstGeom prst="rect">
            <a:avLst/>
          </a:prstGeom>
          <a:noFill/>
          <a:ln>
            <a:noFill/>
          </a:ln>
        </p:spPr>
        <p:txBody>
          <a:bodyPr anchorCtr="0" anchor="ctr" bIns="91425" lIns="91425" spcFirstLastPara="1" rIns="91425" wrap="square" tIns="91425">
            <a:noAutofit/>
          </a:bodyPr>
          <a:lstStyle/>
          <a:p>
            <a:pPr indent="0" lvl="0" marL="457200" rtl="0" algn="ctr">
              <a:lnSpc>
                <a:spcPct val="115000"/>
              </a:lnSpc>
              <a:spcBef>
                <a:spcPts val="1000"/>
              </a:spcBef>
              <a:spcAft>
                <a:spcPts val="1000"/>
              </a:spcAft>
              <a:buNone/>
            </a:pPr>
            <a:r>
              <a:rPr lang="en" sz="7200">
                <a:solidFill>
                  <a:srgbClr val="FFFFFF"/>
                </a:solidFill>
                <a:latin typeface="Josefin Sans"/>
                <a:ea typeface="Josefin Sans"/>
                <a:cs typeface="Josefin Sans"/>
                <a:sym typeface="Josefin Sans"/>
              </a:rPr>
              <a:t>Questions?</a:t>
            </a:r>
            <a:endParaRPr sz="2400">
              <a:solidFill>
                <a:schemeClr val="lt1"/>
              </a:solidFill>
              <a:latin typeface="Josefin Sans"/>
              <a:ea typeface="Josefin Sans"/>
              <a:cs typeface="Josefin Sans"/>
              <a:sym typeface="Josefin Sans"/>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999999"/>
        </a:solidFill>
      </p:bgPr>
    </p:bg>
    <p:spTree>
      <p:nvGrpSpPr>
        <p:cNvPr id="76" name="Shape 76"/>
        <p:cNvGrpSpPr/>
        <p:nvPr/>
      </p:nvGrpSpPr>
      <p:grpSpPr>
        <a:xfrm>
          <a:off x="0" y="0"/>
          <a:ext cx="0" cy="0"/>
          <a:chOff x="0" y="0"/>
          <a:chExt cx="0" cy="0"/>
        </a:xfrm>
      </p:grpSpPr>
      <p:sp>
        <p:nvSpPr>
          <p:cNvPr id="77" name="Google Shape;77;p17"/>
          <p:cNvSpPr txBox="1"/>
          <p:nvPr/>
        </p:nvSpPr>
        <p:spPr>
          <a:xfrm>
            <a:off x="311700" y="1757398"/>
            <a:ext cx="8520600" cy="1628700"/>
          </a:xfrm>
          <a:prstGeom prst="rect">
            <a:avLst/>
          </a:prstGeom>
          <a:noFill/>
          <a:ln>
            <a:noFill/>
          </a:ln>
        </p:spPr>
        <p:txBody>
          <a:bodyPr anchorCtr="0" anchor="ctr" bIns="91425" lIns="91425" spcFirstLastPara="1" rIns="91425" wrap="square" tIns="91425">
            <a:noAutofit/>
          </a:bodyPr>
          <a:lstStyle/>
          <a:p>
            <a:pPr indent="0" lvl="0" marL="457200" rtl="0" algn="ctr">
              <a:lnSpc>
                <a:spcPct val="100000"/>
              </a:lnSpc>
              <a:spcBef>
                <a:spcPts val="1000"/>
              </a:spcBef>
              <a:spcAft>
                <a:spcPts val="0"/>
              </a:spcAft>
              <a:buNone/>
            </a:pPr>
            <a:r>
              <a:rPr lang="en" sz="7200">
                <a:solidFill>
                  <a:srgbClr val="FFFFFF"/>
                </a:solidFill>
                <a:latin typeface="Josefin Sans"/>
                <a:ea typeface="Josefin Sans"/>
                <a:cs typeface="Josefin Sans"/>
                <a:sym typeface="Josefin Sans"/>
              </a:rPr>
              <a:t>RNA Interference </a:t>
            </a:r>
            <a:endParaRPr sz="7200">
              <a:solidFill>
                <a:srgbClr val="FFFFFF"/>
              </a:solidFill>
              <a:latin typeface="Josefin Sans"/>
              <a:ea typeface="Josefin Sans"/>
              <a:cs typeface="Josefin Sans"/>
              <a:sym typeface="Josefin Sans"/>
            </a:endParaRPr>
          </a:p>
          <a:p>
            <a:pPr indent="0" lvl="0" marL="457200" rtl="0" algn="ctr">
              <a:lnSpc>
                <a:spcPct val="100000"/>
              </a:lnSpc>
              <a:spcBef>
                <a:spcPts val="1000"/>
              </a:spcBef>
              <a:spcAft>
                <a:spcPts val="1000"/>
              </a:spcAft>
              <a:buNone/>
            </a:pPr>
            <a:r>
              <a:rPr lang="en" sz="3000">
                <a:solidFill>
                  <a:srgbClr val="FFFFFF"/>
                </a:solidFill>
                <a:latin typeface="Josefin Sans"/>
                <a:ea typeface="Josefin Sans"/>
                <a:cs typeface="Josefin Sans"/>
                <a:sym typeface="Josefin Sans"/>
              </a:rPr>
              <a:t>RNAi</a:t>
            </a:r>
            <a:endParaRPr sz="3000">
              <a:solidFill>
                <a:srgbClr val="FFFFFF"/>
              </a:solidFill>
              <a:latin typeface="Josefin Sans"/>
              <a:ea typeface="Josefin Sans"/>
              <a:cs typeface="Josefin Sans"/>
              <a:sym typeface="Josefin Sans"/>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1" name="Shape 81"/>
        <p:cNvGrpSpPr/>
        <p:nvPr/>
      </p:nvGrpSpPr>
      <p:grpSpPr>
        <a:xfrm>
          <a:off x="0" y="0"/>
          <a:ext cx="0" cy="0"/>
          <a:chOff x="0" y="0"/>
          <a:chExt cx="0" cy="0"/>
        </a:xfrm>
      </p:grpSpPr>
      <p:sp>
        <p:nvSpPr>
          <p:cNvPr id="82" name="Google Shape;82;p18"/>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sz="3000">
                <a:solidFill>
                  <a:srgbClr val="00A1B2"/>
                </a:solidFill>
                <a:latin typeface="Josefin Sans"/>
                <a:ea typeface="Josefin Sans"/>
                <a:cs typeface="Josefin Sans"/>
                <a:sym typeface="Josefin Sans"/>
              </a:rPr>
              <a:t>RNAi: miRNA and siRNA</a:t>
            </a:r>
            <a:endParaRPr/>
          </a:p>
        </p:txBody>
      </p:sp>
      <p:sp>
        <p:nvSpPr>
          <p:cNvPr id="83" name="Google Shape;83;p18"/>
          <p:cNvSpPr txBox="1"/>
          <p:nvPr>
            <p:ph idx="1" type="body"/>
          </p:nvPr>
        </p:nvSpPr>
        <p:spPr>
          <a:xfrm>
            <a:off x="159300" y="1259700"/>
            <a:ext cx="8520600" cy="572700"/>
          </a:xfrm>
          <a:prstGeom prst="rect">
            <a:avLst/>
          </a:prstGeom>
        </p:spPr>
        <p:txBody>
          <a:bodyPr anchorCtr="0" anchor="t" bIns="91425" lIns="91425" spcFirstLastPara="1" rIns="91425" wrap="square" tIns="91425">
            <a:noAutofit/>
          </a:bodyPr>
          <a:lstStyle/>
          <a:p>
            <a:pPr indent="0" lvl="0" marL="0" rtl="0" algn="l">
              <a:spcBef>
                <a:spcPts val="1000"/>
              </a:spcBef>
              <a:spcAft>
                <a:spcPts val="1000"/>
              </a:spcAft>
              <a:buNone/>
            </a:pPr>
            <a:r>
              <a:rPr lang="en">
                <a:solidFill>
                  <a:schemeClr val="dk1"/>
                </a:solidFill>
                <a:latin typeface="Josefin Sans"/>
                <a:ea typeface="Josefin Sans"/>
                <a:cs typeface="Josefin Sans"/>
                <a:sym typeface="Josefin Sans"/>
              </a:rPr>
              <a:t>miRNA= microRNA→ A small </a:t>
            </a:r>
            <a:r>
              <a:rPr b="1" lang="en">
                <a:solidFill>
                  <a:schemeClr val="dk1"/>
                </a:solidFill>
                <a:latin typeface="Josefin Sans"/>
                <a:ea typeface="Josefin Sans"/>
                <a:cs typeface="Josefin Sans"/>
                <a:sym typeface="Josefin Sans"/>
              </a:rPr>
              <a:t>non-coding </a:t>
            </a:r>
            <a:r>
              <a:rPr lang="en">
                <a:solidFill>
                  <a:schemeClr val="dk1"/>
                </a:solidFill>
                <a:latin typeface="Josefin Sans"/>
                <a:ea typeface="Josefin Sans"/>
                <a:cs typeface="Josefin Sans"/>
                <a:sym typeface="Josefin Sans"/>
              </a:rPr>
              <a:t>RNA molecule coded by the genome</a:t>
            </a:r>
            <a:endParaRPr>
              <a:solidFill>
                <a:schemeClr val="dk1"/>
              </a:solidFill>
              <a:latin typeface="Josefin Sans"/>
              <a:ea typeface="Josefin Sans"/>
              <a:cs typeface="Josefin Sans"/>
              <a:sym typeface="Josefin Sans"/>
            </a:endParaRPr>
          </a:p>
        </p:txBody>
      </p:sp>
      <p:sp>
        <p:nvSpPr>
          <p:cNvPr id="84" name="Google Shape;84;p18"/>
          <p:cNvSpPr txBox="1"/>
          <p:nvPr/>
        </p:nvSpPr>
        <p:spPr>
          <a:xfrm>
            <a:off x="126650" y="1939975"/>
            <a:ext cx="8786700" cy="5727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1000"/>
              </a:spcBef>
              <a:spcAft>
                <a:spcPts val="1000"/>
              </a:spcAft>
              <a:buClr>
                <a:schemeClr val="dk1"/>
              </a:buClr>
              <a:buSzPts val="1100"/>
              <a:buFont typeface="Arial"/>
              <a:buNone/>
            </a:pPr>
            <a:r>
              <a:rPr lang="en" sz="1800">
                <a:solidFill>
                  <a:schemeClr val="dk1"/>
                </a:solidFill>
                <a:latin typeface="Josefin Sans"/>
                <a:ea typeface="Josefin Sans"/>
                <a:cs typeface="Josefin Sans"/>
                <a:sym typeface="Josefin Sans"/>
              </a:rPr>
              <a:t>siRNA= small-interfering RNA→ a short </a:t>
            </a:r>
            <a:r>
              <a:rPr b="1" lang="en" sz="1800">
                <a:solidFill>
                  <a:schemeClr val="dk1"/>
                </a:solidFill>
                <a:latin typeface="Josefin Sans"/>
                <a:ea typeface="Josefin Sans"/>
                <a:cs typeface="Josefin Sans"/>
                <a:sym typeface="Josefin Sans"/>
              </a:rPr>
              <a:t>non-coding</a:t>
            </a:r>
            <a:r>
              <a:rPr lang="en" sz="1800">
                <a:solidFill>
                  <a:schemeClr val="dk1"/>
                </a:solidFill>
                <a:latin typeface="Josefin Sans"/>
                <a:ea typeface="Josefin Sans"/>
                <a:cs typeface="Josefin Sans"/>
                <a:sym typeface="Josefin Sans"/>
              </a:rPr>
              <a:t> dsRNA sequence similar to miRNA</a:t>
            </a:r>
            <a:endParaRPr/>
          </a:p>
        </p:txBody>
      </p:sp>
      <p:sp>
        <p:nvSpPr>
          <p:cNvPr id="85" name="Google Shape;85;p18"/>
          <p:cNvSpPr/>
          <p:nvPr/>
        </p:nvSpPr>
        <p:spPr>
          <a:xfrm>
            <a:off x="505950" y="2716800"/>
            <a:ext cx="8132100" cy="2291100"/>
          </a:xfrm>
          <a:prstGeom prst="ellipse">
            <a:avLst/>
          </a:prstGeom>
          <a:solidFill>
            <a:srgbClr val="F3F3F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6" name="Google Shape;86;p18"/>
          <p:cNvSpPr txBox="1"/>
          <p:nvPr/>
        </p:nvSpPr>
        <p:spPr>
          <a:xfrm>
            <a:off x="2374300" y="4040375"/>
            <a:ext cx="1043700" cy="3228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200">
                <a:latin typeface="Josefin Sans"/>
                <a:ea typeface="Josefin Sans"/>
                <a:cs typeface="Josefin Sans"/>
                <a:sym typeface="Josefin Sans"/>
              </a:rPr>
              <a:t>miRNA</a:t>
            </a:r>
            <a:endParaRPr sz="1200">
              <a:latin typeface="Josefin Sans"/>
              <a:ea typeface="Josefin Sans"/>
              <a:cs typeface="Josefin Sans"/>
              <a:sym typeface="Josefin Sans"/>
            </a:endParaRPr>
          </a:p>
        </p:txBody>
      </p:sp>
      <p:sp>
        <p:nvSpPr>
          <p:cNvPr id="87" name="Google Shape;87;p18"/>
          <p:cNvSpPr txBox="1"/>
          <p:nvPr/>
        </p:nvSpPr>
        <p:spPr>
          <a:xfrm>
            <a:off x="5702013" y="3947500"/>
            <a:ext cx="1043700" cy="3228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200">
                <a:latin typeface="Josefin Sans"/>
                <a:ea typeface="Josefin Sans"/>
                <a:cs typeface="Josefin Sans"/>
                <a:sym typeface="Josefin Sans"/>
              </a:rPr>
              <a:t>s</a:t>
            </a:r>
            <a:r>
              <a:rPr lang="en" sz="1200">
                <a:latin typeface="Josefin Sans"/>
                <a:ea typeface="Josefin Sans"/>
                <a:cs typeface="Josefin Sans"/>
                <a:sym typeface="Josefin Sans"/>
              </a:rPr>
              <a:t>iRNA</a:t>
            </a:r>
            <a:endParaRPr sz="1200">
              <a:latin typeface="Josefin Sans"/>
              <a:ea typeface="Josefin Sans"/>
              <a:cs typeface="Josefin Sans"/>
              <a:sym typeface="Josefin Sans"/>
            </a:endParaRPr>
          </a:p>
        </p:txBody>
      </p:sp>
      <p:grpSp>
        <p:nvGrpSpPr>
          <p:cNvPr id="88" name="Google Shape;88;p18"/>
          <p:cNvGrpSpPr/>
          <p:nvPr/>
        </p:nvGrpSpPr>
        <p:grpSpPr>
          <a:xfrm>
            <a:off x="1357823" y="3000163"/>
            <a:ext cx="3076646" cy="1498923"/>
            <a:chOff x="1638113" y="2302321"/>
            <a:chExt cx="2089687" cy="736354"/>
          </a:xfrm>
        </p:grpSpPr>
        <p:grpSp>
          <p:nvGrpSpPr>
            <p:cNvPr id="89" name="Google Shape;89;p18"/>
            <p:cNvGrpSpPr/>
            <p:nvPr/>
          </p:nvGrpSpPr>
          <p:grpSpPr>
            <a:xfrm>
              <a:off x="1638113" y="2489765"/>
              <a:ext cx="1766725" cy="358741"/>
              <a:chOff x="818777" y="2245558"/>
              <a:chExt cx="2104998" cy="466200"/>
            </a:xfrm>
          </p:grpSpPr>
          <p:cxnSp>
            <p:nvCxnSpPr>
              <p:cNvPr id="90" name="Google Shape;90;p18"/>
              <p:cNvCxnSpPr/>
              <p:nvPr/>
            </p:nvCxnSpPr>
            <p:spPr>
              <a:xfrm>
                <a:off x="1455975" y="2478650"/>
                <a:ext cx="0" cy="0"/>
              </a:xfrm>
              <a:prstGeom prst="straightConnector1">
                <a:avLst/>
              </a:prstGeom>
              <a:noFill/>
              <a:ln cap="flat" cmpd="sng" w="28575">
                <a:solidFill>
                  <a:srgbClr val="434343"/>
                </a:solidFill>
                <a:prstDash val="solid"/>
                <a:round/>
                <a:headEnd len="med" w="med" type="none"/>
                <a:tailEnd len="med" w="med" type="none"/>
              </a:ln>
            </p:spPr>
          </p:cxnSp>
          <p:cxnSp>
            <p:nvCxnSpPr>
              <p:cNvPr id="91" name="Google Shape;91;p18"/>
              <p:cNvCxnSpPr/>
              <p:nvPr/>
            </p:nvCxnSpPr>
            <p:spPr>
              <a:xfrm>
                <a:off x="1455975" y="2478650"/>
                <a:ext cx="0" cy="0"/>
              </a:xfrm>
              <a:prstGeom prst="straightConnector1">
                <a:avLst/>
              </a:prstGeom>
              <a:noFill/>
              <a:ln cap="flat" cmpd="sng" w="28575">
                <a:solidFill>
                  <a:srgbClr val="434343"/>
                </a:solidFill>
                <a:prstDash val="solid"/>
                <a:round/>
                <a:headEnd len="med" w="med" type="none"/>
                <a:tailEnd len="med" w="med" type="none"/>
              </a:ln>
            </p:spPr>
          </p:cxnSp>
          <p:cxnSp>
            <p:nvCxnSpPr>
              <p:cNvPr id="92" name="Google Shape;92;p18"/>
              <p:cNvCxnSpPr/>
              <p:nvPr/>
            </p:nvCxnSpPr>
            <p:spPr>
              <a:xfrm>
                <a:off x="1337075" y="2564450"/>
                <a:ext cx="1586700" cy="22500"/>
              </a:xfrm>
              <a:prstGeom prst="straightConnector1">
                <a:avLst/>
              </a:prstGeom>
              <a:noFill/>
              <a:ln cap="flat" cmpd="sng" w="28575">
                <a:solidFill>
                  <a:srgbClr val="F9CB9C"/>
                </a:solidFill>
                <a:prstDash val="solid"/>
                <a:round/>
                <a:headEnd len="med" w="med" type="none"/>
                <a:tailEnd len="med" w="med" type="none"/>
              </a:ln>
            </p:spPr>
          </p:cxnSp>
          <p:grpSp>
            <p:nvGrpSpPr>
              <p:cNvPr id="93" name="Google Shape;93;p18"/>
              <p:cNvGrpSpPr/>
              <p:nvPr/>
            </p:nvGrpSpPr>
            <p:grpSpPr>
              <a:xfrm>
                <a:off x="1337075" y="2370368"/>
                <a:ext cx="1586700" cy="206857"/>
                <a:chOff x="1337075" y="2370368"/>
                <a:chExt cx="1586700" cy="206857"/>
              </a:xfrm>
            </p:grpSpPr>
            <p:cxnSp>
              <p:nvCxnSpPr>
                <p:cNvPr id="94" name="Google Shape;94;p18"/>
                <p:cNvCxnSpPr/>
                <p:nvPr/>
              </p:nvCxnSpPr>
              <p:spPr>
                <a:xfrm flipH="1">
                  <a:off x="1455375" y="2387000"/>
                  <a:ext cx="600" cy="183300"/>
                </a:xfrm>
                <a:prstGeom prst="straightConnector1">
                  <a:avLst/>
                </a:prstGeom>
                <a:noFill/>
                <a:ln cap="flat" cmpd="sng" w="28575">
                  <a:solidFill>
                    <a:schemeClr val="dk2"/>
                  </a:solidFill>
                  <a:prstDash val="solid"/>
                  <a:round/>
                  <a:headEnd len="med" w="med" type="none"/>
                  <a:tailEnd len="med" w="med" type="none"/>
                </a:ln>
              </p:spPr>
            </p:cxnSp>
            <p:cxnSp>
              <p:nvCxnSpPr>
                <p:cNvPr id="95" name="Google Shape;95;p18"/>
                <p:cNvCxnSpPr/>
                <p:nvPr/>
              </p:nvCxnSpPr>
              <p:spPr>
                <a:xfrm flipH="1">
                  <a:off x="1570675" y="2387000"/>
                  <a:ext cx="600" cy="183300"/>
                </a:xfrm>
                <a:prstGeom prst="straightConnector1">
                  <a:avLst/>
                </a:prstGeom>
                <a:noFill/>
                <a:ln cap="flat" cmpd="sng" w="28575">
                  <a:solidFill>
                    <a:schemeClr val="dk2"/>
                  </a:solidFill>
                  <a:prstDash val="solid"/>
                  <a:round/>
                  <a:headEnd len="med" w="med" type="none"/>
                  <a:tailEnd len="med" w="med" type="none"/>
                </a:ln>
              </p:spPr>
            </p:cxnSp>
            <p:cxnSp>
              <p:nvCxnSpPr>
                <p:cNvPr id="96" name="Google Shape;96;p18"/>
                <p:cNvCxnSpPr/>
                <p:nvPr/>
              </p:nvCxnSpPr>
              <p:spPr>
                <a:xfrm flipH="1">
                  <a:off x="1685975" y="2387000"/>
                  <a:ext cx="600" cy="183300"/>
                </a:xfrm>
                <a:prstGeom prst="straightConnector1">
                  <a:avLst/>
                </a:prstGeom>
                <a:noFill/>
                <a:ln cap="flat" cmpd="sng" w="28575">
                  <a:solidFill>
                    <a:schemeClr val="dk2"/>
                  </a:solidFill>
                  <a:prstDash val="solid"/>
                  <a:round/>
                  <a:headEnd len="med" w="med" type="none"/>
                  <a:tailEnd len="med" w="med" type="none"/>
                </a:ln>
              </p:spPr>
            </p:cxnSp>
            <p:cxnSp>
              <p:nvCxnSpPr>
                <p:cNvPr id="97" name="Google Shape;97;p18"/>
                <p:cNvCxnSpPr/>
                <p:nvPr/>
              </p:nvCxnSpPr>
              <p:spPr>
                <a:xfrm flipH="1">
                  <a:off x="1845000" y="2387000"/>
                  <a:ext cx="600" cy="183300"/>
                </a:xfrm>
                <a:prstGeom prst="straightConnector1">
                  <a:avLst/>
                </a:prstGeom>
                <a:noFill/>
                <a:ln cap="flat" cmpd="sng" w="28575">
                  <a:solidFill>
                    <a:schemeClr val="dk2"/>
                  </a:solidFill>
                  <a:prstDash val="solid"/>
                  <a:round/>
                  <a:headEnd len="med" w="med" type="none"/>
                  <a:tailEnd len="med" w="med" type="none"/>
                </a:ln>
              </p:spPr>
            </p:cxnSp>
            <p:cxnSp>
              <p:nvCxnSpPr>
                <p:cNvPr id="98" name="Google Shape;98;p18"/>
                <p:cNvCxnSpPr/>
                <p:nvPr/>
              </p:nvCxnSpPr>
              <p:spPr>
                <a:xfrm flipH="1">
                  <a:off x="1959850" y="2387000"/>
                  <a:ext cx="600" cy="183300"/>
                </a:xfrm>
                <a:prstGeom prst="straightConnector1">
                  <a:avLst/>
                </a:prstGeom>
                <a:noFill/>
                <a:ln cap="flat" cmpd="sng" w="28575">
                  <a:solidFill>
                    <a:schemeClr val="dk2"/>
                  </a:solidFill>
                  <a:prstDash val="solid"/>
                  <a:round/>
                  <a:headEnd len="med" w="med" type="none"/>
                  <a:tailEnd len="med" w="med" type="none"/>
                </a:ln>
              </p:spPr>
            </p:cxnSp>
            <p:cxnSp>
              <p:nvCxnSpPr>
                <p:cNvPr id="99" name="Google Shape;99;p18"/>
                <p:cNvCxnSpPr/>
                <p:nvPr/>
              </p:nvCxnSpPr>
              <p:spPr>
                <a:xfrm flipH="1">
                  <a:off x="2074700" y="2387000"/>
                  <a:ext cx="600" cy="183300"/>
                </a:xfrm>
                <a:prstGeom prst="straightConnector1">
                  <a:avLst/>
                </a:prstGeom>
                <a:noFill/>
                <a:ln cap="flat" cmpd="sng" w="28575">
                  <a:solidFill>
                    <a:schemeClr val="dk2"/>
                  </a:solidFill>
                  <a:prstDash val="solid"/>
                  <a:round/>
                  <a:headEnd len="med" w="med" type="none"/>
                  <a:tailEnd len="med" w="med" type="none"/>
                </a:ln>
              </p:spPr>
            </p:cxnSp>
            <p:cxnSp>
              <p:nvCxnSpPr>
                <p:cNvPr id="100" name="Google Shape;100;p18"/>
                <p:cNvCxnSpPr/>
                <p:nvPr/>
              </p:nvCxnSpPr>
              <p:spPr>
                <a:xfrm flipH="1">
                  <a:off x="2211863" y="2387000"/>
                  <a:ext cx="600" cy="183300"/>
                </a:xfrm>
                <a:prstGeom prst="straightConnector1">
                  <a:avLst/>
                </a:prstGeom>
                <a:noFill/>
                <a:ln cap="flat" cmpd="sng" w="28575">
                  <a:solidFill>
                    <a:schemeClr val="dk2"/>
                  </a:solidFill>
                  <a:prstDash val="solid"/>
                  <a:round/>
                  <a:headEnd len="med" w="med" type="none"/>
                  <a:tailEnd len="med" w="med" type="none"/>
                </a:ln>
              </p:spPr>
            </p:cxnSp>
            <p:cxnSp>
              <p:nvCxnSpPr>
                <p:cNvPr id="101" name="Google Shape;101;p18"/>
                <p:cNvCxnSpPr/>
                <p:nvPr/>
              </p:nvCxnSpPr>
              <p:spPr>
                <a:xfrm flipH="1">
                  <a:off x="2349025" y="2393925"/>
                  <a:ext cx="600" cy="183300"/>
                </a:xfrm>
                <a:prstGeom prst="straightConnector1">
                  <a:avLst/>
                </a:prstGeom>
                <a:noFill/>
                <a:ln cap="flat" cmpd="sng" w="28575">
                  <a:solidFill>
                    <a:schemeClr val="dk2"/>
                  </a:solidFill>
                  <a:prstDash val="solid"/>
                  <a:round/>
                  <a:headEnd len="med" w="med" type="none"/>
                  <a:tailEnd len="med" w="med" type="none"/>
                </a:ln>
              </p:spPr>
            </p:cxnSp>
            <p:cxnSp>
              <p:nvCxnSpPr>
                <p:cNvPr id="102" name="Google Shape;102;p18"/>
                <p:cNvCxnSpPr/>
                <p:nvPr/>
              </p:nvCxnSpPr>
              <p:spPr>
                <a:xfrm flipH="1">
                  <a:off x="2464325" y="2387000"/>
                  <a:ext cx="600" cy="183300"/>
                </a:xfrm>
                <a:prstGeom prst="straightConnector1">
                  <a:avLst/>
                </a:prstGeom>
                <a:noFill/>
                <a:ln cap="flat" cmpd="sng" w="28575">
                  <a:solidFill>
                    <a:schemeClr val="dk2"/>
                  </a:solidFill>
                  <a:prstDash val="solid"/>
                  <a:round/>
                  <a:headEnd len="med" w="med" type="none"/>
                  <a:tailEnd len="med" w="med" type="none"/>
                </a:ln>
              </p:spPr>
            </p:cxnSp>
            <p:cxnSp>
              <p:nvCxnSpPr>
                <p:cNvPr id="103" name="Google Shape;103;p18"/>
                <p:cNvCxnSpPr/>
                <p:nvPr/>
              </p:nvCxnSpPr>
              <p:spPr>
                <a:xfrm flipH="1">
                  <a:off x="2623350" y="2393925"/>
                  <a:ext cx="600" cy="183300"/>
                </a:xfrm>
                <a:prstGeom prst="straightConnector1">
                  <a:avLst/>
                </a:prstGeom>
                <a:noFill/>
                <a:ln cap="flat" cmpd="sng" w="28575">
                  <a:solidFill>
                    <a:schemeClr val="dk2"/>
                  </a:solidFill>
                  <a:prstDash val="solid"/>
                  <a:round/>
                  <a:headEnd len="med" w="med" type="none"/>
                  <a:tailEnd len="med" w="med" type="none"/>
                </a:ln>
              </p:spPr>
            </p:cxnSp>
            <p:cxnSp>
              <p:nvCxnSpPr>
                <p:cNvPr id="104" name="Google Shape;104;p18"/>
                <p:cNvCxnSpPr/>
                <p:nvPr/>
              </p:nvCxnSpPr>
              <p:spPr>
                <a:xfrm flipH="1">
                  <a:off x="2782375" y="2393925"/>
                  <a:ext cx="600" cy="183300"/>
                </a:xfrm>
                <a:prstGeom prst="straightConnector1">
                  <a:avLst/>
                </a:prstGeom>
                <a:noFill/>
                <a:ln cap="flat" cmpd="sng" w="28575">
                  <a:solidFill>
                    <a:schemeClr val="dk2"/>
                  </a:solidFill>
                  <a:prstDash val="solid"/>
                  <a:round/>
                  <a:headEnd len="med" w="med" type="none"/>
                  <a:tailEnd len="med" w="med" type="none"/>
                </a:ln>
              </p:spPr>
            </p:cxnSp>
            <p:cxnSp>
              <p:nvCxnSpPr>
                <p:cNvPr id="105" name="Google Shape;105;p18"/>
                <p:cNvCxnSpPr/>
                <p:nvPr/>
              </p:nvCxnSpPr>
              <p:spPr>
                <a:xfrm>
                  <a:off x="1337075" y="2370368"/>
                  <a:ext cx="1586700" cy="22500"/>
                </a:xfrm>
                <a:prstGeom prst="straightConnector1">
                  <a:avLst/>
                </a:prstGeom>
                <a:noFill/>
                <a:ln cap="flat" cmpd="sng" w="28575">
                  <a:solidFill>
                    <a:srgbClr val="EA9999"/>
                  </a:solidFill>
                  <a:prstDash val="solid"/>
                  <a:round/>
                  <a:headEnd len="med" w="med" type="none"/>
                  <a:tailEnd len="med" w="med" type="none"/>
                </a:ln>
              </p:spPr>
            </p:cxnSp>
          </p:grpSp>
          <p:sp>
            <p:nvSpPr>
              <p:cNvPr id="106" name="Google Shape;106;p18"/>
              <p:cNvSpPr/>
              <p:nvPr/>
            </p:nvSpPr>
            <p:spPr>
              <a:xfrm>
                <a:off x="818777" y="2245558"/>
                <a:ext cx="548700" cy="466200"/>
              </a:xfrm>
              <a:prstGeom prst="ellipse">
                <a:avLst/>
              </a:prstGeom>
              <a:solidFill>
                <a:srgbClr val="F3F3F3"/>
              </a:solidFill>
              <a:ln cap="flat" cmpd="sng" w="2857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7" name="Google Shape;107;p18"/>
              <p:cNvSpPr/>
              <p:nvPr/>
            </p:nvSpPr>
            <p:spPr>
              <a:xfrm>
                <a:off x="1257295" y="2386999"/>
                <a:ext cx="155400" cy="183300"/>
              </a:xfrm>
              <a:prstGeom prst="rect">
                <a:avLst/>
              </a:prstGeom>
              <a:solidFill>
                <a:srgbClr val="F3F3F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108" name="Google Shape;108;p18"/>
            <p:cNvSpPr/>
            <p:nvPr/>
          </p:nvSpPr>
          <p:spPr>
            <a:xfrm>
              <a:off x="3374375" y="2752925"/>
              <a:ext cx="353425" cy="285750"/>
            </a:xfrm>
            <a:custGeom>
              <a:rect b="b" l="l" r="r" t="t"/>
              <a:pathLst>
                <a:path extrusionOk="0" h="11430" w="14137">
                  <a:moveTo>
                    <a:pt x="0" y="0"/>
                  </a:moveTo>
                  <a:cubicBezTo>
                    <a:pt x="6060" y="0"/>
                    <a:pt x="8077" y="11430"/>
                    <a:pt x="14137" y="11430"/>
                  </a:cubicBezTo>
                </a:path>
              </a:pathLst>
            </a:custGeom>
            <a:noFill/>
            <a:ln cap="flat" cmpd="sng" w="28575">
              <a:solidFill>
                <a:srgbClr val="F9CB9C"/>
              </a:solidFill>
              <a:prstDash val="solid"/>
              <a:round/>
              <a:headEnd len="med" w="med" type="none"/>
              <a:tailEnd len="med" w="med" type="none"/>
            </a:ln>
          </p:spPr>
        </p:sp>
        <p:sp>
          <p:nvSpPr>
            <p:cNvPr id="109" name="Google Shape;109;p18"/>
            <p:cNvSpPr/>
            <p:nvPr/>
          </p:nvSpPr>
          <p:spPr>
            <a:xfrm>
              <a:off x="3390714" y="2302321"/>
              <a:ext cx="180475" cy="300800"/>
            </a:xfrm>
            <a:custGeom>
              <a:rect b="b" l="l" r="r" t="t"/>
              <a:pathLst>
                <a:path extrusionOk="0" h="12032" w="7219">
                  <a:moveTo>
                    <a:pt x="0" y="12032"/>
                  </a:moveTo>
                  <a:cubicBezTo>
                    <a:pt x="4537" y="10897"/>
                    <a:pt x="5740" y="4437"/>
                    <a:pt x="7219" y="0"/>
                  </a:cubicBezTo>
                </a:path>
              </a:pathLst>
            </a:custGeom>
            <a:noFill/>
            <a:ln cap="flat" cmpd="sng" w="28575">
              <a:solidFill>
                <a:srgbClr val="EA9999"/>
              </a:solidFill>
              <a:prstDash val="solid"/>
              <a:round/>
              <a:headEnd len="med" w="med" type="none"/>
              <a:tailEnd len="med" w="med" type="none"/>
            </a:ln>
          </p:spPr>
        </p:sp>
      </p:grpSp>
      <p:grpSp>
        <p:nvGrpSpPr>
          <p:cNvPr id="110" name="Google Shape;110;p18"/>
          <p:cNvGrpSpPr/>
          <p:nvPr/>
        </p:nvGrpSpPr>
        <p:grpSpPr>
          <a:xfrm>
            <a:off x="5000458" y="3434919"/>
            <a:ext cx="2446850" cy="512584"/>
            <a:chOff x="1337075" y="2370350"/>
            <a:chExt cx="1586700" cy="216600"/>
          </a:xfrm>
        </p:grpSpPr>
        <p:cxnSp>
          <p:nvCxnSpPr>
            <p:cNvPr id="111" name="Google Shape;111;p18"/>
            <p:cNvCxnSpPr/>
            <p:nvPr/>
          </p:nvCxnSpPr>
          <p:spPr>
            <a:xfrm>
              <a:off x="1455975" y="2478650"/>
              <a:ext cx="0" cy="0"/>
            </a:xfrm>
            <a:prstGeom prst="straightConnector1">
              <a:avLst/>
            </a:prstGeom>
            <a:noFill/>
            <a:ln cap="flat" cmpd="sng" w="28575">
              <a:solidFill>
                <a:srgbClr val="434343"/>
              </a:solidFill>
              <a:prstDash val="solid"/>
              <a:round/>
              <a:headEnd len="med" w="med" type="none"/>
              <a:tailEnd len="med" w="med" type="none"/>
            </a:ln>
          </p:spPr>
        </p:cxnSp>
        <p:cxnSp>
          <p:nvCxnSpPr>
            <p:cNvPr id="112" name="Google Shape;112;p18"/>
            <p:cNvCxnSpPr/>
            <p:nvPr/>
          </p:nvCxnSpPr>
          <p:spPr>
            <a:xfrm>
              <a:off x="1455975" y="2478650"/>
              <a:ext cx="0" cy="0"/>
            </a:xfrm>
            <a:prstGeom prst="straightConnector1">
              <a:avLst/>
            </a:prstGeom>
            <a:noFill/>
            <a:ln cap="flat" cmpd="sng" w="28575">
              <a:solidFill>
                <a:srgbClr val="434343"/>
              </a:solidFill>
              <a:prstDash val="solid"/>
              <a:round/>
              <a:headEnd len="med" w="med" type="none"/>
              <a:tailEnd len="med" w="med" type="none"/>
            </a:ln>
          </p:spPr>
        </p:cxnSp>
        <p:cxnSp>
          <p:nvCxnSpPr>
            <p:cNvPr id="113" name="Google Shape;113;p18"/>
            <p:cNvCxnSpPr/>
            <p:nvPr/>
          </p:nvCxnSpPr>
          <p:spPr>
            <a:xfrm>
              <a:off x="1337075" y="2564450"/>
              <a:ext cx="1586700" cy="22500"/>
            </a:xfrm>
            <a:prstGeom prst="straightConnector1">
              <a:avLst/>
            </a:prstGeom>
            <a:noFill/>
            <a:ln cap="flat" cmpd="sng" w="28575">
              <a:solidFill>
                <a:srgbClr val="B4A7D6"/>
              </a:solidFill>
              <a:prstDash val="solid"/>
              <a:round/>
              <a:headEnd len="med" w="med" type="none"/>
              <a:tailEnd len="med" w="med" type="none"/>
            </a:ln>
          </p:spPr>
        </p:cxnSp>
        <p:grpSp>
          <p:nvGrpSpPr>
            <p:cNvPr id="114" name="Google Shape;114;p18"/>
            <p:cNvGrpSpPr/>
            <p:nvPr/>
          </p:nvGrpSpPr>
          <p:grpSpPr>
            <a:xfrm>
              <a:off x="1337075" y="2370350"/>
              <a:ext cx="1586700" cy="206875"/>
              <a:chOff x="1337075" y="2370350"/>
              <a:chExt cx="1586700" cy="206875"/>
            </a:xfrm>
          </p:grpSpPr>
          <p:cxnSp>
            <p:nvCxnSpPr>
              <p:cNvPr id="115" name="Google Shape;115;p18"/>
              <p:cNvCxnSpPr/>
              <p:nvPr/>
            </p:nvCxnSpPr>
            <p:spPr>
              <a:xfrm flipH="1">
                <a:off x="1455375" y="2387000"/>
                <a:ext cx="600" cy="183300"/>
              </a:xfrm>
              <a:prstGeom prst="straightConnector1">
                <a:avLst/>
              </a:prstGeom>
              <a:noFill/>
              <a:ln cap="flat" cmpd="sng" w="28575">
                <a:solidFill>
                  <a:schemeClr val="dk2"/>
                </a:solidFill>
                <a:prstDash val="solid"/>
                <a:round/>
                <a:headEnd len="med" w="med" type="none"/>
                <a:tailEnd len="med" w="med" type="none"/>
              </a:ln>
            </p:spPr>
          </p:cxnSp>
          <p:cxnSp>
            <p:nvCxnSpPr>
              <p:cNvPr id="116" name="Google Shape;116;p18"/>
              <p:cNvCxnSpPr/>
              <p:nvPr/>
            </p:nvCxnSpPr>
            <p:spPr>
              <a:xfrm flipH="1">
                <a:off x="1570675" y="2387000"/>
                <a:ext cx="600" cy="183300"/>
              </a:xfrm>
              <a:prstGeom prst="straightConnector1">
                <a:avLst/>
              </a:prstGeom>
              <a:noFill/>
              <a:ln cap="flat" cmpd="sng" w="28575">
                <a:solidFill>
                  <a:schemeClr val="dk2"/>
                </a:solidFill>
                <a:prstDash val="solid"/>
                <a:round/>
                <a:headEnd len="med" w="med" type="none"/>
                <a:tailEnd len="med" w="med" type="none"/>
              </a:ln>
            </p:spPr>
          </p:cxnSp>
          <p:cxnSp>
            <p:nvCxnSpPr>
              <p:cNvPr id="117" name="Google Shape;117;p18"/>
              <p:cNvCxnSpPr/>
              <p:nvPr/>
            </p:nvCxnSpPr>
            <p:spPr>
              <a:xfrm flipH="1">
                <a:off x="1685975" y="2387000"/>
                <a:ext cx="600" cy="183300"/>
              </a:xfrm>
              <a:prstGeom prst="straightConnector1">
                <a:avLst/>
              </a:prstGeom>
              <a:noFill/>
              <a:ln cap="flat" cmpd="sng" w="28575">
                <a:solidFill>
                  <a:schemeClr val="dk2"/>
                </a:solidFill>
                <a:prstDash val="solid"/>
                <a:round/>
                <a:headEnd len="med" w="med" type="none"/>
                <a:tailEnd len="med" w="med" type="none"/>
              </a:ln>
            </p:spPr>
          </p:cxnSp>
          <p:cxnSp>
            <p:nvCxnSpPr>
              <p:cNvPr id="118" name="Google Shape;118;p18"/>
              <p:cNvCxnSpPr/>
              <p:nvPr/>
            </p:nvCxnSpPr>
            <p:spPr>
              <a:xfrm flipH="1">
                <a:off x="1845000" y="2387000"/>
                <a:ext cx="600" cy="183300"/>
              </a:xfrm>
              <a:prstGeom prst="straightConnector1">
                <a:avLst/>
              </a:prstGeom>
              <a:noFill/>
              <a:ln cap="flat" cmpd="sng" w="28575">
                <a:solidFill>
                  <a:schemeClr val="dk2"/>
                </a:solidFill>
                <a:prstDash val="solid"/>
                <a:round/>
                <a:headEnd len="med" w="med" type="none"/>
                <a:tailEnd len="med" w="med" type="none"/>
              </a:ln>
            </p:spPr>
          </p:cxnSp>
          <p:cxnSp>
            <p:nvCxnSpPr>
              <p:cNvPr id="119" name="Google Shape;119;p18"/>
              <p:cNvCxnSpPr/>
              <p:nvPr/>
            </p:nvCxnSpPr>
            <p:spPr>
              <a:xfrm flipH="1">
                <a:off x="1959850" y="2387000"/>
                <a:ext cx="600" cy="183300"/>
              </a:xfrm>
              <a:prstGeom prst="straightConnector1">
                <a:avLst/>
              </a:prstGeom>
              <a:noFill/>
              <a:ln cap="flat" cmpd="sng" w="28575">
                <a:solidFill>
                  <a:schemeClr val="dk2"/>
                </a:solidFill>
                <a:prstDash val="solid"/>
                <a:round/>
                <a:headEnd len="med" w="med" type="none"/>
                <a:tailEnd len="med" w="med" type="none"/>
              </a:ln>
            </p:spPr>
          </p:cxnSp>
          <p:cxnSp>
            <p:nvCxnSpPr>
              <p:cNvPr id="120" name="Google Shape;120;p18"/>
              <p:cNvCxnSpPr/>
              <p:nvPr/>
            </p:nvCxnSpPr>
            <p:spPr>
              <a:xfrm flipH="1">
                <a:off x="2074700" y="2387000"/>
                <a:ext cx="600" cy="183300"/>
              </a:xfrm>
              <a:prstGeom prst="straightConnector1">
                <a:avLst/>
              </a:prstGeom>
              <a:noFill/>
              <a:ln cap="flat" cmpd="sng" w="28575">
                <a:solidFill>
                  <a:schemeClr val="dk2"/>
                </a:solidFill>
                <a:prstDash val="solid"/>
                <a:round/>
                <a:headEnd len="med" w="med" type="none"/>
                <a:tailEnd len="med" w="med" type="none"/>
              </a:ln>
            </p:spPr>
          </p:cxnSp>
          <p:cxnSp>
            <p:nvCxnSpPr>
              <p:cNvPr id="121" name="Google Shape;121;p18"/>
              <p:cNvCxnSpPr/>
              <p:nvPr/>
            </p:nvCxnSpPr>
            <p:spPr>
              <a:xfrm flipH="1">
                <a:off x="2211863" y="2387000"/>
                <a:ext cx="600" cy="183300"/>
              </a:xfrm>
              <a:prstGeom prst="straightConnector1">
                <a:avLst/>
              </a:prstGeom>
              <a:noFill/>
              <a:ln cap="flat" cmpd="sng" w="28575">
                <a:solidFill>
                  <a:schemeClr val="dk2"/>
                </a:solidFill>
                <a:prstDash val="solid"/>
                <a:round/>
                <a:headEnd len="med" w="med" type="none"/>
                <a:tailEnd len="med" w="med" type="none"/>
              </a:ln>
            </p:spPr>
          </p:cxnSp>
          <p:cxnSp>
            <p:nvCxnSpPr>
              <p:cNvPr id="122" name="Google Shape;122;p18"/>
              <p:cNvCxnSpPr/>
              <p:nvPr/>
            </p:nvCxnSpPr>
            <p:spPr>
              <a:xfrm flipH="1">
                <a:off x="2349025" y="2393925"/>
                <a:ext cx="600" cy="183300"/>
              </a:xfrm>
              <a:prstGeom prst="straightConnector1">
                <a:avLst/>
              </a:prstGeom>
              <a:noFill/>
              <a:ln cap="flat" cmpd="sng" w="28575">
                <a:solidFill>
                  <a:schemeClr val="dk2"/>
                </a:solidFill>
                <a:prstDash val="solid"/>
                <a:round/>
                <a:headEnd len="med" w="med" type="none"/>
                <a:tailEnd len="med" w="med" type="none"/>
              </a:ln>
            </p:spPr>
          </p:cxnSp>
          <p:cxnSp>
            <p:nvCxnSpPr>
              <p:cNvPr id="123" name="Google Shape;123;p18"/>
              <p:cNvCxnSpPr/>
              <p:nvPr/>
            </p:nvCxnSpPr>
            <p:spPr>
              <a:xfrm flipH="1">
                <a:off x="2464325" y="2387000"/>
                <a:ext cx="600" cy="183300"/>
              </a:xfrm>
              <a:prstGeom prst="straightConnector1">
                <a:avLst/>
              </a:prstGeom>
              <a:noFill/>
              <a:ln cap="flat" cmpd="sng" w="28575">
                <a:solidFill>
                  <a:schemeClr val="dk2"/>
                </a:solidFill>
                <a:prstDash val="solid"/>
                <a:round/>
                <a:headEnd len="med" w="med" type="none"/>
                <a:tailEnd len="med" w="med" type="none"/>
              </a:ln>
            </p:spPr>
          </p:cxnSp>
          <p:cxnSp>
            <p:nvCxnSpPr>
              <p:cNvPr id="124" name="Google Shape;124;p18"/>
              <p:cNvCxnSpPr/>
              <p:nvPr/>
            </p:nvCxnSpPr>
            <p:spPr>
              <a:xfrm flipH="1">
                <a:off x="2623350" y="2393925"/>
                <a:ext cx="600" cy="183300"/>
              </a:xfrm>
              <a:prstGeom prst="straightConnector1">
                <a:avLst/>
              </a:prstGeom>
              <a:noFill/>
              <a:ln cap="flat" cmpd="sng" w="28575">
                <a:solidFill>
                  <a:schemeClr val="dk2"/>
                </a:solidFill>
                <a:prstDash val="solid"/>
                <a:round/>
                <a:headEnd len="med" w="med" type="none"/>
                <a:tailEnd len="med" w="med" type="none"/>
              </a:ln>
            </p:spPr>
          </p:cxnSp>
          <p:cxnSp>
            <p:nvCxnSpPr>
              <p:cNvPr id="125" name="Google Shape;125;p18"/>
              <p:cNvCxnSpPr/>
              <p:nvPr/>
            </p:nvCxnSpPr>
            <p:spPr>
              <a:xfrm flipH="1">
                <a:off x="2782375" y="2393925"/>
                <a:ext cx="600" cy="183300"/>
              </a:xfrm>
              <a:prstGeom prst="straightConnector1">
                <a:avLst/>
              </a:prstGeom>
              <a:noFill/>
              <a:ln cap="flat" cmpd="sng" w="28575">
                <a:solidFill>
                  <a:schemeClr val="dk2"/>
                </a:solidFill>
                <a:prstDash val="solid"/>
                <a:round/>
                <a:headEnd len="med" w="med" type="none"/>
                <a:tailEnd len="med" w="med" type="none"/>
              </a:ln>
            </p:spPr>
          </p:cxnSp>
          <p:cxnSp>
            <p:nvCxnSpPr>
              <p:cNvPr id="126" name="Google Shape;126;p18"/>
              <p:cNvCxnSpPr/>
              <p:nvPr/>
            </p:nvCxnSpPr>
            <p:spPr>
              <a:xfrm>
                <a:off x="1337075" y="2370350"/>
                <a:ext cx="1586700" cy="22500"/>
              </a:xfrm>
              <a:prstGeom prst="straightConnector1">
                <a:avLst/>
              </a:prstGeom>
              <a:noFill/>
              <a:ln cap="flat" cmpd="sng" w="28575">
                <a:solidFill>
                  <a:srgbClr val="9FC5E8"/>
                </a:solidFill>
                <a:prstDash val="solid"/>
                <a:round/>
                <a:headEnd len="med" w="med" type="none"/>
                <a:tailEnd len="med" w="med" type="none"/>
              </a:ln>
            </p:spPr>
          </p:cxnSp>
        </p:grpSp>
      </p:gr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0" name="Shape 130"/>
        <p:cNvGrpSpPr/>
        <p:nvPr/>
      </p:nvGrpSpPr>
      <p:grpSpPr>
        <a:xfrm>
          <a:off x="0" y="0"/>
          <a:ext cx="0" cy="0"/>
          <a:chOff x="0" y="0"/>
          <a:chExt cx="0" cy="0"/>
        </a:xfrm>
      </p:grpSpPr>
      <p:sp>
        <p:nvSpPr>
          <p:cNvPr id="131" name="Google Shape;131;p19"/>
          <p:cNvSpPr/>
          <p:nvPr/>
        </p:nvSpPr>
        <p:spPr>
          <a:xfrm>
            <a:off x="122100" y="1023025"/>
            <a:ext cx="8710200" cy="3910800"/>
          </a:xfrm>
          <a:prstGeom prst="ellipse">
            <a:avLst/>
          </a:prstGeom>
          <a:solidFill>
            <a:srgbClr val="F3F3F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2" name="Google Shape;132;p19"/>
          <p:cNvSpPr txBox="1"/>
          <p:nvPr>
            <p:ph type="title"/>
          </p:nvPr>
        </p:nvSpPr>
        <p:spPr>
          <a:xfrm>
            <a:off x="311700" y="204450"/>
            <a:ext cx="8520600" cy="5727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sz="3000">
                <a:solidFill>
                  <a:srgbClr val="00A1B2"/>
                </a:solidFill>
                <a:latin typeface="Josefin Sans"/>
                <a:ea typeface="Josefin Sans"/>
                <a:cs typeface="Josefin Sans"/>
                <a:sym typeface="Josefin Sans"/>
              </a:rPr>
              <a:t>RNAi: miRNA</a:t>
            </a:r>
            <a:endParaRPr/>
          </a:p>
        </p:txBody>
      </p:sp>
      <p:grpSp>
        <p:nvGrpSpPr>
          <p:cNvPr id="133" name="Google Shape;133;p19"/>
          <p:cNvGrpSpPr/>
          <p:nvPr/>
        </p:nvGrpSpPr>
        <p:grpSpPr>
          <a:xfrm>
            <a:off x="6308952" y="3474305"/>
            <a:ext cx="1513085" cy="734800"/>
            <a:chOff x="5510175" y="2387000"/>
            <a:chExt cx="1901100" cy="983800"/>
          </a:xfrm>
        </p:grpSpPr>
        <p:sp>
          <p:nvSpPr>
            <p:cNvPr id="134" name="Google Shape;134;p19"/>
            <p:cNvSpPr/>
            <p:nvPr/>
          </p:nvSpPr>
          <p:spPr>
            <a:xfrm>
              <a:off x="5510175" y="2387000"/>
              <a:ext cx="1901100" cy="908700"/>
            </a:xfrm>
            <a:prstGeom prst="ellipse">
              <a:avLst/>
            </a:prstGeom>
            <a:solidFill>
              <a:srgbClr val="999999"/>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1000">
                  <a:latin typeface="Josefin Sans"/>
                  <a:ea typeface="Josefin Sans"/>
                  <a:cs typeface="Josefin Sans"/>
                  <a:sym typeface="Josefin Sans"/>
                </a:rPr>
                <a:t>RISC Complex</a:t>
              </a:r>
              <a:endParaRPr sz="1000">
                <a:latin typeface="Josefin Sans"/>
                <a:ea typeface="Josefin Sans"/>
                <a:cs typeface="Josefin Sans"/>
                <a:sym typeface="Josefin Sans"/>
              </a:endParaRPr>
            </a:p>
            <a:p>
              <a:pPr indent="0" lvl="0" marL="0" rtl="0" algn="ctr">
                <a:spcBef>
                  <a:spcPts val="0"/>
                </a:spcBef>
                <a:spcAft>
                  <a:spcPts val="0"/>
                </a:spcAft>
                <a:buNone/>
              </a:pPr>
              <a:r>
                <a:rPr lang="en" sz="800">
                  <a:latin typeface="Josefin Sans"/>
                  <a:ea typeface="Josefin Sans"/>
                  <a:cs typeface="Josefin Sans"/>
                  <a:sym typeface="Josefin Sans"/>
                </a:rPr>
                <a:t>Argonaute</a:t>
              </a:r>
              <a:endParaRPr sz="1000">
                <a:latin typeface="Josefin Sans"/>
                <a:ea typeface="Josefin Sans"/>
                <a:cs typeface="Josefin Sans"/>
                <a:sym typeface="Josefin Sans"/>
              </a:endParaRPr>
            </a:p>
          </p:txBody>
        </p:sp>
        <p:grpSp>
          <p:nvGrpSpPr>
            <p:cNvPr id="135" name="Google Shape;135;p19"/>
            <p:cNvGrpSpPr/>
            <p:nvPr/>
          </p:nvGrpSpPr>
          <p:grpSpPr>
            <a:xfrm>
              <a:off x="5835975" y="3163925"/>
              <a:ext cx="1249500" cy="206875"/>
              <a:chOff x="1337075" y="2370350"/>
              <a:chExt cx="1249500" cy="206875"/>
            </a:xfrm>
          </p:grpSpPr>
          <p:cxnSp>
            <p:nvCxnSpPr>
              <p:cNvPr id="136" name="Google Shape;136;p19"/>
              <p:cNvCxnSpPr/>
              <p:nvPr/>
            </p:nvCxnSpPr>
            <p:spPr>
              <a:xfrm flipH="1">
                <a:off x="1685975" y="2387000"/>
                <a:ext cx="600" cy="183300"/>
              </a:xfrm>
              <a:prstGeom prst="straightConnector1">
                <a:avLst/>
              </a:prstGeom>
              <a:noFill/>
              <a:ln cap="flat" cmpd="sng" w="28575">
                <a:solidFill>
                  <a:schemeClr val="dk2"/>
                </a:solidFill>
                <a:prstDash val="solid"/>
                <a:round/>
                <a:headEnd len="med" w="med" type="none"/>
                <a:tailEnd len="med" w="med" type="none"/>
              </a:ln>
            </p:spPr>
          </p:cxnSp>
          <p:cxnSp>
            <p:nvCxnSpPr>
              <p:cNvPr id="137" name="Google Shape;137;p19"/>
              <p:cNvCxnSpPr/>
              <p:nvPr/>
            </p:nvCxnSpPr>
            <p:spPr>
              <a:xfrm flipH="1">
                <a:off x="1845000" y="2387000"/>
                <a:ext cx="600" cy="183300"/>
              </a:xfrm>
              <a:prstGeom prst="straightConnector1">
                <a:avLst/>
              </a:prstGeom>
              <a:noFill/>
              <a:ln cap="flat" cmpd="sng" w="28575">
                <a:solidFill>
                  <a:schemeClr val="dk2"/>
                </a:solidFill>
                <a:prstDash val="solid"/>
                <a:round/>
                <a:headEnd len="med" w="med" type="none"/>
                <a:tailEnd len="med" w="med" type="none"/>
              </a:ln>
            </p:spPr>
          </p:cxnSp>
          <p:cxnSp>
            <p:nvCxnSpPr>
              <p:cNvPr id="138" name="Google Shape;138;p19"/>
              <p:cNvCxnSpPr/>
              <p:nvPr/>
            </p:nvCxnSpPr>
            <p:spPr>
              <a:xfrm flipH="1">
                <a:off x="1959850" y="2387000"/>
                <a:ext cx="600" cy="183300"/>
              </a:xfrm>
              <a:prstGeom prst="straightConnector1">
                <a:avLst/>
              </a:prstGeom>
              <a:noFill/>
              <a:ln cap="flat" cmpd="sng" w="28575">
                <a:solidFill>
                  <a:schemeClr val="dk2"/>
                </a:solidFill>
                <a:prstDash val="solid"/>
                <a:round/>
                <a:headEnd len="med" w="med" type="none"/>
                <a:tailEnd len="med" w="med" type="none"/>
              </a:ln>
            </p:spPr>
          </p:cxnSp>
          <p:cxnSp>
            <p:nvCxnSpPr>
              <p:cNvPr id="139" name="Google Shape;139;p19"/>
              <p:cNvCxnSpPr/>
              <p:nvPr/>
            </p:nvCxnSpPr>
            <p:spPr>
              <a:xfrm flipH="1">
                <a:off x="2074700" y="2387000"/>
                <a:ext cx="600" cy="183300"/>
              </a:xfrm>
              <a:prstGeom prst="straightConnector1">
                <a:avLst/>
              </a:prstGeom>
              <a:noFill/>
              <a:ln cap="flat" cmpd="sng" w="28575">
                <a:solidFill>
                  <a:schemeClr val="dk2"/>
                </a:solidFill>
                <a:prstDash val="solid"/>
                <a:round/>
                <a:headEnd len="med" w="med" type="none"/>
                <a:tailEnd len="med" w="med" type="none"/>
              </a:ln>
            </p:spPr>
          </p:cxnSp>
          <p:cxnSp>
            <p:nvCxnSpPr>
              <p:cNvPr id="140" name="Google Shape;140;p19"/>
              <p:cNvCxnSpPr/>
              <p:nvPr/>
            </p:nvCxnSpPr>
            <p:spPr>
              <a:xfrm flipH="1">
                <a:off x="2211863" y="2387000"/>
                <a:ext cx="600" cy="183300"/>
              </a:xfrm>
              <a:prstGeom prst="straightConnector1">
                <a:avLst/>
              </a:prstGeom>
              <a:noFill/>
              <a:ln cap="flat" cmpd="sng" w="28575">
                <a:solidFill>
                  <a:schemeClr val="dk2"/>
                </a:solidFill>
                <a:prstDash val="solid"/>
                <a:round/>
                <a:headEnd len="med" w="med" type="none"/>
                <a:tailEnd len="med" w="med" type="none"/>
              </a:ln>
            </p:spPr>
          </p:cxnSp>
          <p:cxnSp>
            <p:nvCxnSpPr>
              <p:cNvPr id="141" name="Google Shape;141;p19"/>
              <p:cNvCxnSpPr/>
              <p:nvPr/>
            </p:nvCxnSpPr>
            <p:spPr>
              <a:xfrm flipH="1">
                <a:off x="2349025" y="2393925"/>
                <a:ext cx="600" cy="183300"/>
              </a:xfrm>
              <a:prstGeom prst="straightConnector1">
                <a:avLst/>
              </a:prstGeom>
              <a:noFill/>
              <a:ln cap="flat" cmpd="sng" w="28575">
                <a:solidFill>
                  <a:schemeClr val="dk2"/>
                </a:solidFill>
                <a:prstDash val="solid"/>
                <a:round/>
                <a:headEnd len="med" w="med" type="none"/>
                <a:tailEnd len="med" w="med" type="none"/>
              </a:ln>
            </p:spPr>
          </p:cxnSp>
          <p:cxnSp>
            <p:nvCxnSpPr>
              <p:cNvPr id="142" name="Google Shape;142;p19"/>
              <p:cNvCxnSpPr/>
              <p:nvPr/>
            </p:nvCxnSpPr>
            <p:spPr>
              <a:xfrm flipH="1">
                <a:off x="2464325" y="2387000"/>
                <a:ext cx="600" cy="183300"/>
              </a:xfrm>
              <a:prstGeom prst="straightConnector1">
                <a:avLst/>
              </a:prstGeom>
              <a:noFill/>
              <a:ln cap="flat" cmpd="sng" w="28575">
                <a:solidFill>
                  <a:schemeClr val="dk2"/>
                </a:solidFill>
                <a:prstDash val="solid"/>
                <a:round/>
                <a:headEnd len="med" w="med" type="none"/>
                <a:tailEnd len="med" w="med" type="none"/>
              </a:ln>
            </p:spPr>
          </p:cxnSp>
          <p:cxnSp>
            <p:nvCxnSpPr>
              <p:cNvPr id="143" name="Google Shape;143;p19"/>
              <p:cNvCxnSpPr/>
              <p:nvPr/>
            </p:nvCxnSpPr>
            <p:spPr>
              <a:xfrm>
                <a:off x="1337075" y="2370350"/>
                <a:ext cx="1249500" cy="17400"/>
              </a:xfrm>
              <a:prstGeom prst="straightConnector1">
                <a:avLst/>
              </a:prstGeom>
              <a:noFill/>
              <a:ln cap="flat" cmpd="sng" w="28575">
                <a:solidFill>
                  <a:srgbClr val="EA9999"/>
                </a:solidFill>
                <a:prstDash val="solid"/>
                <a:round/>
                <a:headEnd len="med" w="med" type="none"/>
                <a:tailEnd len="med" w="med" type="none"/>
              </a:ln>
            </p:spPr>
          </p:cxnSp>
          <p:cxnSp>
            <p:nvCxnSpPr>
              <p:cNvPr id="144" name="Google Shape;144;p19"/>
              <p:cNvCxnSpPr/>
              <p:nvPr/>
            </p:nvCxnSpPr>
            <p:spPr>
              <a:xfrm flipH="1">
                <a:off x="1570675" y="2387000"/>
                <a:ext cx="600" cy="183300"/>
              </a:xfrm>
              <a:prstGeom prst="straightConnector1">
                <a:avLst/>
              </a:prstGeom>
              <a:noFill/>
              <a:ln cap="flat" cmpd="sng" w="28575">
                <a:solidFill>
                  <a:schemeClr val="dk2"/>
                </a:solidFill>
                <a:prstDash val="solid"/>
                <a:round/>
                <a:headEnd len="med" w="med" type="none"/>
                <a:tailEnd len="med" w="med" type="none"/>
              </a:ln>
            </p:spPr>
          </p:cxnSp>
          <p:cxnSp>
            <p:nvCxnSpPr>
              <p:cNvPr id="145" name="Google Shape;145;p19"/>
              <p:cNvCxnSpPr/>
              <p:nvPr/>
            </p:nvCxnSpPr>
            <p:spPr>
              <a:xfrm flipH="1">
                <a:off x="1455375" y="2387000"/>
                <a:ext cx="600" cy="183300"/>
              </a:xfrm>
              <a:prstGeom prst="straightConnector1">
                <a:avLst/>
              </a:prstGeom>
              <a:noFill/>
              <a:ln cap="flat" cmpd="sng" w="28575">
                <a:solidFill>
                  <a:schemeClr val="dk2"/>
                </a:solidFill>
                <a:prstDash val="solid"/>
                <a:round/>
                <a:headEnd len="med" w="med" type="none"/>
                <a:tailEnd len="med" w="med" type="none"/>
              </a:ln>
            </p:spPr>
          </p:cxnSp>
        </p:grpSp>
      </p:grpSp>
      <p:grpSp>
        <p:nvGrpSpPr>
          <p:cNvPr id="146" name="Google Shape;146;p19"/>
          <p:cNvGrpSpPr/>
          <p:nvPr/>
        </p:nvGrpSpPr>
        <p:grpSpPr>
          <a:xfrm>
            <a:off x="5772483" y="1902561"/>
            <a:ext cx="2898168" cy="976221"/>
            <a:chOff x="5059625" y="3432950"/>
            <a:chExt cx="3921213" cy="1336008"/>
          </a:xfrm>
        </p:grpSpPr>
        <p:grpSp>
          <p:nvGrpSpPr>
            <p:cNvPr id="147" name="Google Shape;147;p19"/>
            <p:cNvGrpSpPr/>
            <p:nvPr/>
          </p:nvGrpSpPr>
          <p:grpSpPr>
            <a:xfrm>
              <a:off x="5609475" y="3432950"/>
              <a:ext cx="1901100" cy="983800"/>
              <a:chOff x="5510175" y="2387000"/>
              <a:chExt cx="1901100" cy="983800"/>
            </a:xfrm>
          </p:grpSpPr>
          <p:sp>
            <p:nvSpPr>
              <p:cNvPr id="148" name="Google Shape;148;p19"/>
              <p:cNvSpPr/>
              <p:nvPr/>
            </p:nvSpPr>
            <p:spPr>
              <a:xfrm>
                <a:off x="5510175" y="2387000"/>
                <a:ext cx="1901100" cy="908700"/>
              </a:xfrm>
              <a:prstGeom prst="ellipse">
                <a:avLst/>
              </a:prstGeom>
              <a:solidFill>
                <a:srgbClr val="999999"/>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1000">
                    <a:solidFill>
                      <a:schemeClr val="dk1"/>
                    </a:solidFill>
                    <a:latin typeface="Josefin Sans"/>
                    <a:ea typeface="Josefin Sans"/>
                    <a:cs typeface="Josefin Sans"/>
                    <a:sym typeface="Josefin Sans"/>
                  </a:rPr>
                  <a:t>RISC Complex</a:t>
                </a:r>
                <a:endParaRPr sz="1000">
                  <a:solidFill>
                    <a:schemeClr val="dk1"/>
                  </a:solidFill>
                  <a:latin typeface="Josefin Sans"/>
                  <a:ea typeface="Josefin Sans"/>
                  <a:cs typeface="Josefin Sans"/>
                  <a:sym typeface="Josefin Sans"/>
                </a:endParaRPr>
              </a:p>
              <a:p>
                <a:pPr indent="0" lvl="0" marL="0" rtl="0" algn="ctr">
                  <a:spcBef>
                    <a:spcPts val="0"/>
                  </a:spcBef>
                  <a:spcAft>
                    <a:spcPts val="0"/>
                  </a:spcAft>
                  <a:buNone/>
                </a:pPr>
                <a:r>
                  <a:rPr lang="en" sz="800">
                    <a:solidFill>
                      <a:schemeClr val="dk1"/>
                    </a:solidFill>
                    <a:latin typeface="Josefin Sans"/>
                    <a:ea typeface="Josefin Sans"/>
                    <a:cs typeface="Josefin Sans"/>
                    <a:sym typeface="Josefin Sans"/>
                  </a:rPr>
                  <a:t>Argonaute</a:t>
                </a:r>
                <a:endParaRPr sz="1000">
                  <a:solidFill>
                    <a:schemeClr val="dk1"/>
                  </a:solidFill>
                  <a:latin typeface="Josefin Sans"/>
                  <a:ea typeface="Josefin Sans"/>
                  <a:cs typeface="Josefin Sans"/>
                  <a:sym typeface="Josefin Sans"/>
                </a:endParaRPr>
              </a:p>
            </p:txBody>
          </p:sp>
          <p:grpSp>
            <p:nvGrpSpPr>
              <p:cNvPr id="149" name="Google Shape;149;p19"/>
              <p:cNvGrpSpPr/>
              <p:nvPr/>
            </p:nvGrpSpPr>
            <p:grpSpPr>
              <a:xfrm>
                <a:off x="5835975" y="3163925"/>
                <a:ext cx="1249500" cy="206875"/>
                <a:chOff x="1337075" y="2370350"/>
                <a:chExt cx="1249500" cy="206875"/>
              </a:xfrm>
            </p:grpSpPr>
            <p:cxnSp>
              <p:nvCxnSpPr>
                <p:cNvPr id="150" name="Google Shape;150;p19"/>
                <p:cNvCxnSpPr/>
                <p:nvPr/>
              </p:nvCxnSpPr>
              <p:spPr>
                <a:xfrm flipH="1">
                  <a:off x="1685975" y="2387000"/>
                  <a:ext cx="600" cy="183300"/>
                </a:xfrm>
                <a:prstGeom prst="straightConnector1">
                  <a:avLst/>
                </a:prstGeom>
                <a:noFill/>
                <a:ln cap="flat" cmpd="sng" w="28575">
                  <a:solidFill>
                    <a:schemeClr val="dk2"/>
                  </a:solidFill>
                  <a:prstDash val="solid"/>
                  <a:round/>
                  <a:headEnd len="med" w="med" type="none"/>
                  <a:tailEnd len="med" w="med" type="none"/>
                </a:ln>
              </p:spPr>
            </p:cxnSp>
            <p:cxnSp>
              <p:nvCxnSpPr>
                <p:cNvPr id="151" name="Google Shape;151;p19"/>
                <p:cNvCxnSpPr/>
                <p:nvPr/>
              </p:nvCxnSpPr>
              <p:spPr>
                <a:xfrm flipH="1">
                  <a:off x="1845000" y="2387000"/>
                  <a:ext cx="600" cy="183300"/>
                </a:xfrm>
                <a:prstGeom prst="straightConnector1">
                  <a:avLst/>
                </a:prstGeom>
                <a:noFill/>
                <a:ln cap="flat" cmpd="sng" w="28575">
                  <a:solidFill>
                    <a:schemeClr val="dk2"/>
                  </a:solidFill>
                  <a:prstDash val="solid"/>
                  <a:round/>
                  <a:headEnd len="med" w="med" type="none"/>
                  <a:tailEnd len="med" w="med" type="none"/>
                </a:ln>
              </p:spPr>
            </p:cxnSp>
            <p:cxnSp>
              <p:nvCxnSpPr>
                <p:cNvPr id="152" name="Google Shape;152;p19"/>
                <p:cNvCxnSpPr/>
                <p:nvPr/>
              </p:nvCxnSpPr>
              <p:spPr>
                <a:xfrm flipH="1">
                  <a:off x="1959850" y="2387000"/>
                  <a:ext cx="600" cy="183300"/>
                </a:xfrm>
                <a:prstGeom prst="straightConnector1">
                  <a:avLst/>
                </a:prstGeom>
                <a:noFill/>
                <a:ln cap="flat" cmpd="sng" w="28575">
                  <a:solidFill>
                    <a:schemeClr val="dk2"/>
                  </a:solidFill>
                  <a:prstDash val="solid"/>
                  <a:round/>
                  <a:headEnd len="med" w="med" type="none"/>
                  <a:tailEnd len="med" w="med" type="none"/>
                </a:ln>
              </p:spPr>
            </p:cxnSp>
            <p:cxnSp>
              <p:nvCxnSpPr>
                <p:cNvPr id="153" name="Google Shape;153;p19"/>
                <p:cNvCxnSpPr/>
                <p:nvPr/>
              </p:nvCxnSpPr>
              <p:spPr>
                <a:xfrm flipH="1">
                  <a:off x="2074700" y="2387000"/>
                  <a:ext cx="600" cy="183300"/>
                </a:xfrm>
                <a:prstGeom prst="straightConnector1">
                  <a:avLst/>
                </a:prstGeom>
                <a:noFill/>
                <a:ln cap="flat" cmpd="sng" w="28575">
                  <a:solidFill>
                    <a:schemeClr val="dk2"/>
                  </a:solidFill>
                  <a:prstDash val="solid"/>
                  <a:round/>
                  <a:headEnd len="med" w="med" type="none"/>
                  <a:tailEnd len="med" w="med" type="none"/>
                </a:ln>
              </p:spPr>
            </p:cxnSp>
            <p:cxnSp>
              <p:nvCxnSpPr>
                <p:cNvPr id="154" name="Google Shape;154;p19"/>
                <p:cNvCxnSpPr/>
                <p:nvPr/>
              </p:nvCxnSpPr>
              <p:spPr>
                <a:xfrm flipH="1">
                  <a:off x="2211863" y="2387000"/>
                  <a:ext cx="600" cy="183300"/>
                </a:xfrm>
                <a:prstGeom prst="straightConnector1">
                  <a:avLst/>
                </a:prstGeom>
                <a:noFill/>
                <a:ln cap="flat" cmpd="sng" w="28575">
                  <a:solidFill>
                    <a:schemeClr val="dk2"/>
                  </a:solidFill>
                  <a:prstDash val="solid"/>
                  <a:round/>
                  <a:headEnd len="med" w="med" type="none"/>
                  <a:tailEnd len="med" w="med" type="none"/>
                </a:ln>
              </p:spPr>
            </p:cxnSp>
            <p:cxnSp>
              <p:nvCxnSpPr>
                <p:cNvPr id="155" name="Google Shape;155;p19"/>
                <p:cNvCxnSpPr/>
                <p:nvPr/>
              </p:nvCxnSpPr>
              <p:spPr>
                <a:xfrm flipH="1">
                  <a:off x="2349025" y="2393925"/>
                  <a:ext cx="600" cy="183300"/>
                </a:xfrm>
                <a:prstGeom prst="straightConnector1">
                  <a:avLst/>
                </a:prstGeom>
                <a:noFill/>
                <a:ln cap="flat" cmpd="sng" w="28575">
                  <a:solidFill>
                    <a:schemeClr val="dk2"/>
                  </a:solidFill>
                  <a:prstDash val="solid"/>
                  <a:round/>
                  <a:headEnd len="med" w="med" type="none"/>
                  <a:tailEnd len="med" w="med" type="none"/>
                </a:ln>
              </p:spPr>
            </p:cxnSp>
            <p:cxnSp>
              <p:nvCxnSpPr>
                <p:cNvPr id="156" name="Google Shape;156;p19"/>
                <p:cNvCxnSpPr/>
                <p:nvPr/>
              </p:nvCxnSpPr>
              <p:spPr>
                <a:xfrm flipH="1">
                  <a:off x="2464325" y="2387000"/>
                  <a:ext cx="600" cy="183300"/>
                </a:xfrm>
                <a:prstGeom prst="straightConnector1">
                  <a:avLst/>
                </a:prstGeom>
                <a:noFill/>
                <a:ln cap="flat" cmpd="sng" w="28575">
                  <a:solidFill>
                    <a:schemeClr val="dk2"/>
                  </a:solidFill>
                  <a:prstDash val="solid"/>
                  <a:round/>
                  <a:headEnd len="med" w="med" type="none"/>
                  <a:tailEnd len="med" w="med" type="none"/>
                </a:ln>
              </p:spPr>
            </p:cxnSp>
            <p:cxnSp>
              <p:nvCxnSpPr>
                <p:cNvPr id="157" name="Google Shape;157;p19"/>
                <p:cNvCxnSpPr/>
                <p:nvPr/>
              </p:nvCxnSpPr>
              <p:spPr>
                <a:xfrm>
                  <a:off x="1337075" y="2370350"/>
                  <a:ext cx="1249500" cy="17400"/>
                </a:xfrm>
                <a:prstGeom prst="straightConnector1">
                  <a:avLst/>
                </a:prstGeom>
                <a:noFill/>
                <a:ln cap="flat" cmpd="sng" w="28575">
                  <a:solidFill>
                    <a:srgbClr val="EA9999"/>
                  </a:solidFill>
                  <a:prstDash val="solid"/>
                  <a:round/>
                  <a:headEnd len="med" w="med" type="none"/>
                  <a:tailEnd len="med" w="med" type="none"/>
                </a:ln>
              </p:spPr>
            </p:cxnSp>
            <p:cxnSp>
              <p:nvCxnSpPr>
                <p:cNvPr id="158" name="Google Shape;158;p19"/>
                <p:cNvCxnSpPr/>
                <p:nvPr/>
              </p:nvCxnSpPr>
              <p:spPr>
                <a:xfrm flipH="1">
                  <a:off x="1570675" y="2387000"/>
                  <a:ext cx="600" cy="183300"/>
                </a:xfrm>
                <a:prstGeom prst="straightConnector1">
                  <a:avLst/>
                </a:prstGeom>
                <a:noFill/>
                <a:ln cap="flat" cmpd="sng" w="28575">
                  <a:solidFill>
                    <a:schemeClr val="dk2"/>
                  </a:solidFill>
                  <a:prstDash val="solid"/>
                  <a:round/>
                  <a:headEnd len="med" w="med" type="none"/>
                  <a:tailEnd len="med" w="med" type="none"/>
                </a:ln>
              </p:spPr>
            </p:cxnSp>
            <p:cxnSp>
              <p:nvCxnSpPr>
                <p:cNvPr id="159" name="Google Shape;159;p19"/>
                <p:cNvCxnSpPr/>
                <p:nvPr/>
              </p:nvCxnSpPr>
              <p:spPr>
                <a:xfrm flipH="1">
                  <a:off x="1455375" y="2387000"/>
                  <a:ext cx="600" cy="183300"/>
                </a:xfrm>
                <a:prstGeom prst="straightConnector1">
                  <a:avLst/>
                </a:prstGeom>
                <a:noFill/>
                <a:ln cap="flat" cmpd="sng" w="28575">
                  <a:solidFill>
                    <a:schemeClr val="dk2"/>
                  </a:solidFill>
                  <a:prstDash val="solid"/>
                  <a:round/>
                  <a:headEnd len="med" w="med" type="none"/>
                  <a:tailEnd len="med" w="med" type="none"/>
                </a:ln>
              </p:spPr>
            </p:cxnSp>
          </p:grpSp>
        </p:grpSp>
        <p:cxnSp>
          <p:nvCxnSpPr>
            <p:cNvPr id="160" name="Google Shape;160;p19"/>
            <p:cNvCxnSpPr/>
            <p:nvPr/>
          </p:nvCxnSpPr>
          <p:spPr>
            <a:xfrm>
              <a:off x="5112200" y="4416750"/>
              <a:ext cx="3273900" cy="22500"/>
            </a:xfrm>
            <a:prstGeom prst="straightConnector1">
              <a:avLst/>
            </a:prstGeom>
            <a:noFill/>
            <a:ln cap="flat" cmpd="sng" w="28575">
              <a:solidFill>
                <a:srgbClr val="434343"/>
              </a:solidFill>
              <a:prstDash val="solid"/>
              <a:round/>
              <a:headEnd len="med" w="med" type="none"/>
              <a:tailEnd len="med" w="med" type="none"/>
            </a:ln>
          </p:spPr>
        </p:cxnSp>
        <p:sp>
          <p:nvSpPr>
            <p:cNvPr id="161" name="Google Shape;161;p19"/>
            <p:cNvSpPr/>
            <p:nvPr/>
          </p:nvSpPr>
          <p:spPr>
            <a:xfrm>
              <a:off x="5262375" y="4176150"/>
              <a:ext cx="347100" cy="263100"/>
            </a:xfrm>
            <a:prstGeom prst="ellipse">
              <a:avLst/>
            </a:prstGeom>
            <a:solidFill>
              <a:srgbClr val="0000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2" name="Google Shape;162;p19"/>
            <p:cNvSpPr/>
            <p:nvPr/>
          </p:nvSpPr>
          <p:spPr>
            <a:xfrm>
              <a:off x="5262375" y="4416750"/>
              <a:ext cx="347100" cy="151500"/>
            </a:xfrm>
            <a:prstGeom prst="ellipse">
              <a:avLst/>
            </a:prstGeom>
            <a:solidFill>
              <a:srgbClr val="0000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163" name="Google Shape;163;p19"/>
            <p:cNvCxnSpPr/>
            <p:nvPr/>
          </p:nvCxnSpPr>
          <p:spPr>
            <a:xfrm>
              <a:off x="5059625" y="4124375"/>
              <a:ext cx="795900" cy="525600"/>
            </a:xfrm>
            <a:prstGeom prst="straightConnector1">
              <a:avLst/>
            </a:prstGeom>
            <a:noFill/>
            <a:ln cap="flat" cmpd="sng" w="28575">
              <a:solidFill>
                <a:srgbClr val="980000"/>
              </a:solidFill>
              <a:prstDash val="solid"/>
              <a:round/>
              <a:headEnd len="med" w="med" type="none"/>
              <a:tailEnd len="med" w="med" type="none"/>
            </a:ln>
          </p:spPr>
        </p:cxnSp>
        <p:cxnSp>
          <p:nvCxnSpPr>
            <p:cNvPr id="164" name="Google Shape;164;p19"/>
            <p:cNvCxnSpPr/>
            <p:nvPr/>
          </p:nvCxnSpPr>
          <p:spPr>
            <a:xfrm flipH="1" rot="10800000">
              <a:off x="5116875" y="4056875"/>
              <a:ext cx="638100" cy="593100"/>
            </a:xfrm>
            <a:prstGeom prst="straightConnector1">
              <a:avLst/>
            </a:prstGeom>
            <a:noFill/>
            <a:ln cap="flat" cmpd="sng" w="28575">
              <a:solidFill>
                <a:srgbClr val="980000"/>
              </a:solidFill>
              <a:prstDash val="solid"/>
              <a:round/>
              <a:headEnd len="med" w="med" type="none"/>
              <a:tailEnd len="med" w="med" type="none"/>
            </a:ln>
          </p:spPr>
        </p:cxnSp>
        <p:sp>
          <p:nvSpPr>
            <p:cNvPr id="165" name="Google Shape;165;p19"/>
            <p:cNvSpPr txBox="1"/>
            <p:nvPr/>
          </p:nvSpPr>
          <p:spPr>
            <a:xfrm>
              <a:off x="5530918" y="4446158"/>
              <a:ext cx="2833200" cy="3228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200">
                  <a:latin typeface="Josefin Sans"/>
                  <a:ea typeface="Josefin Sans"/>
                  <a:cs typeface="Josefin Sans"/>
                  <a:sym typeface="Josefin Sans"/>
                </a:rPr>
                <a:t>Blocked Translation</a:t>
              </a:r>
              <a:endParaRPr sz="1200">
                <a:latin typeface="Josefin Sans"/>
                <a:ea typeface="Josefin Sans"/>
                <a:cs typeface="Josefin Sans"/>
                <a:sym typeface="Josefin Sans"/>
              </a:endParaRPr>
            </a:p>
          </p:txBody>
        </p:sp>
        <p:sp>
          <p:nvSpPr>
            <p:cNvPr id="166" name="Google Shape;166;p19"/>
            <p:cNvSpPr txBox="1"/>
            <p:nvPr/>
          </p:nvSpPr>
          <p:spPr>
            <a:xfrm>
              <a:off x="7365038" y="4057162"/>
              <a:ext cx="1615800" cy="3228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latin typeface="Josefin Sans"/>
                  <a:ea typeface="Josefin Sans"/>
                  <a:cs typeface="Josefin Sans"/>
                  <a:sym typeface="Josefin Sans"/>
                </a:rPr>
                <a:t>mRNA</a:t>
              </a:r>
              <a:endParaRPr sz="1000">
                <a:latin typeface="Josefin Sans"/>
                <a:ea typeface="Josefin Sans"/>
                <a:cs typeface="Josefin Sans"/>
                <a:sym typeface="Josefin Sans"/>
              </a:endParaRPr>
            </a:p>
          </p:txBody>
        </p:sp>
      </p:grpSp>
      <p:sp>
        <p:nvSpPr>
          <p:cNvPr id="167" name="Google Shape;167;p19"/>
          <p:cNvSpPr/>
          <p:nvPr/>
        </p:nvSpPr>
        <p:spPr>
          <a:xfrm>
            <a:off x="555175" y="1458475"/>
            <a:ext cx="3865200" cy="3039900"/>
          </a:xfrm>
          <a:prstGeom prst="ellipse">
            <a:avLst/>
          </a:prstGeom>
          <a:noFill/>
          <a:ln cap="flat" cmpd="sng" w="28575">
            <a:solidFill>
              <a:schemeClr val="dk2"/>
            </a:solidFill>
            <a:prstDash val="dot"/>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168" name="Google Shape;168;p19"/>
          <p:cNvGrpSpPr/>
          <p:nvPr/>
        </p:nvGrpSpPr>
        <p:grpSpPr>
          <a:xfrm>
            <a:off x="1592308" y="1683874"/>
            <a:ext cx="1820310" cy="463025"/>
            <a:chOff x="923100" y="1587125"/>
            <a:chExt cx="2820000" cy="661937"/>
          </a:xfrm>
        </p:grpSpPr>
        <p:grpSp>
          <p:nvGrpSpPr>
            <p:cNvPr id="169" name="Google Shape;169;p19"/>
            <p:cNvGrpSpPr/>
            <p:nvPr/>
          </p:nvGrpSpPr>
          <p:grpSpPr>
            <a:xfrm>
              <a:off x="923100" y="1587125"/>
              <a:ext cx="2820000" cy="263000"/>
              <a:chOff x="510125" y="1602625"/>
              <a:chExt cx="2820000" cy="263000"/>
            </a:xfrm>
          </p:grpSpPr>
          <p:cxnSp>
            <p:nvCxnSpPr>
              <p:cNvPr id="170" name="Google Shape;170;p19"/>
              <p:cNvCxnSpPr/>
              <p:nvPr/>
            </p:nvCxnSpPr>
            <p:spPr>
              <a:xfrm flipH="1" rot="10800000">
                <a:off x="510125" y="1805325"/>
                <a:ext cx="2820000" cy="11400"/>
              </a:xfrm>
              <a:prstGeom prst="straightConnector1">
                <a:avLst/>
              </a:prstGeom>
              <a:noFill/>
              <a:ln cap="flat" cmpd="sng" w="28575">
                <a:solidFill>
                  <a:schemeClr val="dk2"/>
                </a:solidFill>
                <a:prstDash val="solid"/>
                <a:round/>
                <a:headEnd len="med" w="med" type="none"/>
                <a:tailEnd len="med" w="med" type="none"/>
              </a:ln>
            </p:spPr>
          </p:cxnSp>
          <p:sp>
            <p:nvSpPr>
              <p:cNvPr id="171" name="Google Shape;171;p19"/>
              <p:cNvSpPr/>
              <p:nvPr/>
            </p:nvSpPr>
            <p:spPr>
              <a:xfrm>
                <a:off x="765800" y="1745325"/>
                <a:ext cx="1083000" cy="120300"/>
              </a:xfrm>
              <a:prstGeom prst="rect">
                <a:avLst/>
              </a:prstGeom>
              <a:solidFill>
                <a:srgbClr val="EA999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2" name="Google Shape;172;p19"/>
              <p:cNvSpPr/>
              <p:nvPr/>
            </p:nvSpPr>
            <p:spPr>
              <a:xfrm>
                <a:off x="2053675" y="1745325"/>
                <a:ext cx="1083000" cy="120300"/>
              </a:xfrm>
              <a:prstGeom prst="rect">
                <a:avLst/>
              </a:prstGeom>
              <a:solidFill>
                <a:srgbClr val="F6B26B"/>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173" name="Google Shape;173;p19"/>
              <p:cNvCxnSpPr/>
              <p:nvPr/>
            </p:nvCxnSpPr>
            <p:spPr>
              <a:xfrm rot="10800000">
                <a:off x="615400" y="1609875"/>
                <a:ext cx="0" cy="195600"/>
              </a:xfrm>
              <a:prstGeom prst="straightConnector1">
                <a:avLst/>
              </a:prstGeom>
              <a:noFill/>
              <a:ln cap="flat" cmpd="sng" w="19050">
                <a:solidFill>
                  <a:schemeClr val="dk2"/>
                </a:solidFill>
                <a:prstDash val="solid"/>
                <a:round/>
                <a:headEnd len="med" w="med" type="none"/>
                <a:tailEnd len="med" w="med" type="none"/>
              </a:ln>
            </p:spPr>
          </p:cxnSp>
          <p:cxnSp>
            <p:nvCxnSpPr>
              <p:cNvPr id="174" name="Google Shape;174;p19"/>
              <p:cNvCxnSpPr/>
              <p:nvPr/>
            </p:nvCxnSpPr>
            <p:spPr>
              <a:xfrm>
                <a:off x="615400" y="1602625"/>
                <a:ext cx="293400" cy="0"/>
              </a:xfrm>
              <a:prstGeom prst="straightConnector1">
                <a:avLst/>
              </a:prstGeom>
              <a:noFill/>
              <a:ln cap="flat" cmpd="sng" w="19050">
                <a:solidFill>
                  <a:schemeClr val="dk2"/>
                </a:solidFill>
                <a:prstDash val="solid"/>
                <a:round/>
                <a:headEnd len="med" w="med" type="none"/>
                <a:tailEnd len="med" w="med" type="triangle"/>
              </a:ln>
            </p:spPr>
          </p:cxnSp>
        </p:grpSp>
        <p:sp>
          <p:nvSpPr>
            <p:cNvPr id="175" name="Google Shape;175;p19"/>
            <p:cNvSpPr txBox="1"/>
            <p:nvPr/>
          </p:nvSpPr>
          <p:spPr>
            <a:xfrm>
              <a:off x="1525221" y="1926262"/>
              <a:ext cx="1903500" cy="3228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200">
                  <a:latin typeface="Josefin Sans"/>
                  <a:ea typeface="Josefin Sans"/>
                  <a:cs typeface="Josefin Sans"/>
                  <a:sym typeface="Josefin Sans"/>
                </a:rPr>
                <a:t>miRNA gene</a:t>
              </a:r>
              <a:endParaRPr sz="1200">
                <a:latin typeface="Josefin Sans"/>
                <a:ea typeface="Josefin Sans"/>
                <a:cs typeface="Josefin Sans"/>
                <a:sym typeface="Josefin Sans"/>
              </a:endParaRPr>
            </a:p>
          </p:txBody>
        </p:sp>
      </p:grpSp>
      <p:grpSp>
        <p:nvGrpSpPr>
          <p:cNvPr id="176" name="Google Shape;176;p19"/>
          <p:cNvGrpSpPr/>
          <p:nvPr/>
        </p:nvGrpSpPr>
        <p:grpSpPr>
          <a:xfrm rot="579123">
            <a:off x="993155" y="3122128"/>
            <a:ext cx="1415141" cy="715243"/>
            <a:chOff x="916425" y="2848659"/>
            <a:chExt cx="2007350" cy="1023991"/>
          </a:xfrm>
        </p:grpSpPr>
        <p:sp>
          <p:nvSpPr>
            <p:cNvPr id="177" name="Google Shape;177;p19"/>
            <p:cNvSpPr/>
            <p:nvPr/>
          </p:nvSpPr>
          <p:spPr>
            <a:xfrm rot="-305877">
              <a:off x="1456494" y="2898530"/>
              <a:ext cx="1161394" cy="908559"/>
            </a:xfrm>
            <a:prstGeom prst="ellipse">
              <a:avLst/>
            </a:prstGeom>
            <a:solidFill>
              <a:srgbClr val="CFE2F3"/>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800">
                  <a:latin typeface="Josefin Sans"/>
                  <a:ea typeface="Josefin Sans"/>
                  <a:cs typeface="Josefin Sans"/>
                  <a:sym typeface="Josefin Sans"/>
                </a:rPr>
                <a:t>Drosha/Dicer</a:t>
              </a:r>
              <a:endParaRPr sz="800">
                <a:latin typeface="Josefin Sans"/>
                <a:ea typeface="Josefin Sans"/>
                <a:cs typeface="Josefin Sans"/>
                <a:sym typeface="Josefin Sans"/>
              </a:endParaRPr>
            </a:p>
            <a:p>
              <a:pPr indent="0" lvl="0" marL="0" rtl="0" algn="ctr">
                <a:spcBef>
                  <a:spcPts val="0"/>
                </a:spcBef>
                <a:spcAft>
                  <a:spcPts val="0"/>
                </a:spcAft>
                <a:buNone/>
              </a:pPr>
              <a:r>
                <a:t/>
              </a:r>
              <a:endParaRPr sz="800">
                <a:latin typeface="Josefin Sans"/>
                <a:ea typeface="Josefin Sans"/>
                <a:cs typeface="Josefin Sans"/>
                <a:sym typeface="Josefin Sans"/>
              </a:endParaRPr>
            </a:p>
          </p:txBody>
        </p:sp>
        <p:grpSp>
          <p:nvGrpSpPr>
            <p:cNvPr id="178" name="Google Shape;178;p19"/>
            <p:cNvGrpSpPr/>
            <p:nvPr/>
          </p:nvGrpSpPr>
          <p:grpSpPr>
            <a:xfrm>
              <a:off x="916425" y="3406450"/>
              <a:ext cx="2007350" cy="466200"/>
              <a:chOff x="457950" y="2162925"/>
              <a:chExt cx="2007350" cy="466200"/>
            </a:xfrm>
          </p:grpSpPr>
          <p:cxnSp>
            <p:nvCxnSpPr>
              <p:cNvPr id="179" name="Google Shape;179;p19"/>
              <p:cNvCxnSpPr/>
              <p:nvPr/>
            </p:nvCxnSpPr>
            <p:spPr>
              <a:xfrm>
                <a:off x="997500" y="2396025"/>
                <a:ext cx="0" cy="0"/>
              </a:xfrm>
              <a:prstGeom prst="straightConnector1">
                <a:avLst/>
              </a:prstGeom>
              <a:noFill/>
              <a:ln cap="flat" cmpd="sng" w="28575">
                <a:solidFill>
                  <a:srgbClr val="434343"/>
                </a:solidFill>
                <a:prstDash val="solid"/>
                <a:round/>
                <a:headEnd len="med" w="med" type="none"/>
                <a:tailEnd len="med" w="med" type="none"/>
              </a:ln>
            </p:spPr>
          </p:cxnSp>
          <p:cxnSp>
            <p:nvCxnSpPr>
              <p:cNvPr id="180" name="Google Shape;180;p19"/>
              <p:cNvCxnSpPr/>
              <p:nvPr/>
            </p:nvCxnSpPr>
            <p:spPr>
              <a:xfrm>
                <a:off x="997500" y="2396025"/>
                <a:ext cx="0" cy="0"/>
              </a:xfrm>
              <a:prstGeom prst="straightConnector1">
                <a:avLst/>
              </a:prstGeom>
              <a:noFill/>
              <a:ln cap="flat" cmpd="sng" w="28575">
                <a:solidFill>
                  <a:srgbClr val="434343"/>
                </a:solidFill>
                <a:prstDash val="solid"/>
                <a:round/>
                <a:headEnd len="med" w="med" type="none"/>
                <a:tailEnd len="med" w="med" type="none"/>
              </a:ln>
            </p:spPr>
          </p:cxnSp>
          <p:cxnSp>
            <p:nvCxnSpPr>
              <p:cNvPr id="181" name="Google Shape;181;p19"/>
              <p:cNvCxnSpPr/>
              <p:nvPr/>
            </p:nvCxnSpPr>
            <p:spPr>
              <a:xfrm flipH="1">
                <a:off x="996900" y="2304375"/>
                <a:ext cx="600" cy="183300"/>
              </a:xfrm>
              <a:prstGeom prst="straightConnector1">
                <a:avLst/>
              </a:prstGeom>
              <a:noFill/>
              <a:ln cap="flat" cmpd="sng" w="28575">
                <a:solidFill>
                  <a:schemeClr val="dk2"/>
                </a:solidFill>
                <a:prstDash val="solid"/>
                <a:round/>
                <a:headEnd len="med" w="med" type="none"/>
                <a:tailEnd len="med" w="med" type="none"/>
              </a:ln>
            </p:spPr>
          </p:cxnSp>
          <p:cxnSp>
            <p:nvCxnSpPr>
              <p:cNvPr id="182" name="Google Shape;182;p19"/>
              <p:cNvCxnSpPr/>
              <p:nvPr/>
            </p:nvCxnSpPr>
            <p:spPr>
              <a:xfrm flipH="1">
                <a:off x="1112200" y="2304375"/>
                <a:ext cx="600" cy="183300"/>
              </a:xfrm>
              <a:prstGeom prst="straightConnector1">
                <a:avLst/>
              </a:prstGeom>
              <a:noFill/>
              <a:ln cap="flat" cmpd="sng" w="28575">
                <a:solidFill>
                  <a:schemeClr val="dk2"/>
                </a:solidFill>
                <a:prstDash val="solid"/>
                <a:round/>
                <a:headEnd len="med" w="med" type="none"/>
                <a:tailEnd len="med" w="med" type="none"/>
              </a:ln>
            </p:spPr>
          </p:cxnSp>
          <p:cxnSp>
            <p:nvCxnSpPr>
              <p:cNvPr id="183" name="Google Shape;183;p19"/>
              <p:cNvCxnSpPr/>
              <p:nvPr/>
            </p:nvCxnSpPr>
            <p:spPr>
              <a:xfrm flipH="1">
                <a:off x="1227500" y="2304375"/>
                <a:ext cx="600" cy="183300"/>
              </a:xfrm>
              <a:prstGeom prst="straightConnector1">
                <a:avLst/>
              </a:prstGeom>
              <a:noFill/>
              <a:ln cap="flat" cmpd="sng" w="28575">
                <a:solidFill>
                  <a:schemeClr val="dk2"/>
                </a:solidFill>
                <a:prstDash val="solid"/>
                <a:round/>
                <a:headEnd len="med" w="med" type="none"/>
                <a:tailEnd len="med" w="med" type="none"/>
              </a:ln>
            </p:spPr>
          </p:cxnSp>
          <p:cxnSp>
            <p:nvCxnSpPr>
              <p:cNvPr id="184" name="Google Shape;184;p19"/>
              <p:cNvCxnSpPr/>
              <p:nvPr/>
            </p:nvCxnSpPr>
            <p:spPr>
              <a:xfrm flipH="1">
                <a:off x="1386525" y="2304375"/>
                <a:ext cx="600" cy="183300"/>
              </a:xfrm>
              <a:prstGeom prst="straightConnector1">
                <a:avLst/>
              </a:prstGeom>
              <a:noFill/>
              <a:ln cap="flat" cmpd="sng" w="28575">
                <a:solidFill>
                  <a:schemeClr val="dk2"/>
                </a:solidFill>
                <a:prstDash val="solid"/>
                <a:round/>
                <a:headEnd len="med" w="med" type="none"/>
                <a:tailEnd len="med" w="med" type="none"/>
              </a:ln>
            </p:spPr>
          </p:cxnSp>
          <p:cxnSp>
            <p:nvCxnSpPr>
              <p:cNvPr id="185" name="Google Shape;185;p19"/>
              <p:cNvCxnSpPr/>
              <p:nvPr/>
            </p:nvCxnSpPr>
            <p:spPr>
              <a:xfrm flipH="1">
                <a:off x="1501375" y="2304375"/>
                <a:ext cx="600" cy="183300"/>
              </a:xfrm>
              <a:prstGeom prst="straightConnector1">
                <a:avLst/>
              </a:prstGeom>
              <a:noFill/>
              <a:ln cap="flat" cmpd="sng" w="28575">
                <a:solidFill>
                  <a:schemeClr val="dk2"/>
                </a:solidFill>
                <a:prstDash val="solid"/>
                <a:round/>
                <a:headEnd len="med" w="med" type="none"/>
                <a:tailEnd len="med" w="med" type="none"/>
              </a:ln>
            </p:spPr>
          </p:cxnSp>
          <p:cxnSp>
            <p:nvCxnSpPr>
              <p:cNvPr id="186" name="Google Shape;186;p19"/>
              <p:cNvCxnSpPr/>
              <p:nvPr/>
            </p:nvCxnSpPr>
            <p:spPr>
              <a:xfrm flipH="1">
                <a:off x="1616225" y="2304375"/>
                <a:ext cx="600" cy="183300"/>
              </a:xfrm>
              <a:prstGeom prst="straightConnector1">
                <a:avLst/>
              </a:prstGeom>
              <a:noFill/>
              <a:ln cap="flat" cmpd="sng" w="28575">
                <a:solidFill>
                  <a:schemeClr val="dk2"/>
                </a:solidFill>
                <a:prstDash val="solid"/>
                <a:round/>
                <a:headEnd len="med" w="med" type="none"/>
                <a:tailEnd len="med" w="med" type="none"/>
              </a:ln>
            </p:spPr>
          </p:cxnSp>
          <p:cxnSp>
            <p:nvCxnSpPr>
              <p:cNvPr id="187" name="Google Shape;187;p19"/>
              <p:cNvCxnSpPr/>
              <p:nvPr/>
            </p:nvCxnSpPr>
            <p:spPr>
              <a:xfrm flipH="1">
                <a:off x="1753388" y="2304375"/>
                <a:ext cx="600" cy="183300"/>
              </a:xfrm>
              <a:prstGeom prst="straightConnector1">
                <a:avLst/>
              </a:prstGeom>
              <a:noFill/>
              <a:ln cap="flat" cmpd="sng" w="28575">
                <a:solidFill>
                  <a:schemeClr val="dk2"/>
                </a:solidFill>
                <a:prstDash val="solid"/>
                <a:round/>
                <a:headEnd len="med" w="med" type="none"/>
                <a:tailEnd len="med" w="med" type="none"/>
              </a:ln>
            </p:spPr>
          </p:cxnSp>
          <p:cxnSp>
            <p:nvCxnSpPr>
              <p:cNvPr id="188" name="Google Shape;188;p19"/>
              <p:cNvCxnSpPr/>
              <p:nvPr/>
            </p:nvCxnSpPr>
            <p:spPr>
              <a:xfrm flipH="1">
                <a:off x="1890550" y="2311300"/>
                <a:ext cx="600" cy="183300"/>
              </a:xfrm>
              <a:prstGeom prst="straightConnector1">
                <a:avLst/>
              </a:prstGeom>
              <a:noFill/>
              <a:ln cap="flat" cmpd="sng" w="28575">
                <a:solidFill>
                  <a:schemeClr val="dk2"/>
                </a:solidFill>
                <a:prstDash val="solid"/>
                <a:round/>
                <a:headEnd len="med" w="med" type="none"/>
                <a:tailEnd len="med" w="med" type="none"/>
              </a:ln>
            </p:spPr>
          </p:cxnSp>
          <p:cxnSp>
            <p:nvCxnSpPr>
              <p:cNvPr id="189" name="Google Shape;189;p19"/>
              <p:cNvCxnSpPr/>
              <p:nvPr/>
            </p:nvCxnSpPr>
            <p:spPr>
              <a:xfrm flipH="1">
                <a:off x="2005850" y="2304375"/>
                <a:ext cx="600" cy="183300"/>
              </a:xfrm>
              <a:prstGeom prst="straightConnector1">
                <a:avLst/>
              </a:prstGeom>
              <a:noFill/>
              <a:ln cap="flat" cmpd="sng" w="28575">
                <a:solidFill>
                  <a:schemeClr val="dk2"/>
                </a:solidFill>
                <a:prstDash val="solid"/>
                <a:round/>
                <a:headEnd len="med" w="med" type="none"/>
                <a:tailEnd len="med" w="med" type="none"/>
              </a:ln>
            </p:spPr>
          </p:cxnSp>
          <p:cxnSp>
            <p:nvCxnSpPr>
              <p:cNvPr id="190" name="Google Shape;190;p19"/>
              <p:cNvCxnSpPr/>
              <p:nvPr/>
            </p:nvCxnSpPr>
            <p:spPr>
              <a:xfrm flipH="1">
                <a:off x="2164875" y="2311300"/>
                <a:ext cx="600" cy="183300"/>
              </a:xfrm>
              <a:prstGeom prst="straightConnector1">
                <a:avLst/>
              </a:prstGeom>
              <a:noFill/>
              <a:ln cap="flat" cmpd="sng" w="28575">
                <a:solidFill>
                  <a:schemeClr val="dk2"/>
                </a:solidFill>
                <a:prstDash val="solid"/>
                <a:round/>
                <a:headEnd len="med" w="med" type="none"/>
                <a:tailEnd len="med" w="med" type="none"/>
              </a:ln>
            </p:spPr>
          </p:cxnSp>
          <p:cxnSp>
            <p:nvCxnSpPr>
              <p:cNvPr id="191" name="Google Shape;191;p19"/>
              <p:cNvCxnSpPr/>
              <p:nvPr/>
            </p:nvCxnSpPr>
            <p:spPr>
              <a:xfrm flipH="1">
                <a:off x="2323900" y="2311300"/>
                <a:ext cx="600" cy="183300"/>
              </a:xfrm>
              <a:prstGeom prst="straightConnector1">
                <a:avLst/>
              </a:prstGeom>
              <a:noFill/>
              <a:ln cap="flat" cmpd="sng" w="28575">
                <a:solidFill>
                  <a:schemeClr val="dk2"/>
                </a:solidFill>
                <a:prstDash val="solid"/>
                <a:round/>
                <a:headEnd len="med" w="med" type="none"/>
                <a:tailEnd len="med" w="med" type="none"/>
              </a:ln>
            </p:spPr>
          </p:cxnSp>
          <p:cxnSp>
            <p:nvCxnSpPr>
              <p:cNvPr id="192" name="Google Shape;192;p19"/>
              <p:cNvCxnSpPr/>
              <p:nvPr/>
            </p:nvCxnSpPr>
            <p:spPr>
              <a:xfrm>
                <a:off x="878600" y="2481825"/>
                <a:ext cx="1586700" cy="22500"/>
              </a:xfrm>
              <a:prstGeom prst="straightConnector1">
                <a:avLst/>
              </a:prstGeom>
              <a:noFill/>
              <a:ln cap="flat" cmpd="sng" w="28575">
                <a:solidFill>
                  <a:srgbClr val="F9CB9C"/>
                </a:solidFill>
                <a:prstDash val="solid"/>
                <a:round/>
                <a:headEnd len="med" w="med" type="none"/>
                <a:tailEnd len="med" w="med" type="none"/>
              </a:ln>
            </p:spPr>
          </p:cxnSp>
          <p:cxnSp>
            <p:nvCxnSpPr>
              <p:cNvPr id="193" name="Google Shape;193;p19"/>
              <p:cNvCxnSpPr/>
              <p:nvPr/>
            </p:nvCxnSpPr>
            <p:spPr>
              <a:xfrm>
                <a:off x="878600" y="2311300"/>
                <a:ext cx="1586700" cy="22500"/>
              </a:xfrm>
              <a:prstGeom prst="straightConnector1">
                <a:avLst/>
              </a:prstGeom>
              <a:noFill/>
              <a:ln cap="flat" cmpd="sng" w="28575">
                <a:solidFill>
                  <a:srgbClr val="EA9999"/>
                </a:solidFill>
                <a:prstDash val="solid"/>
                <a:round/>
                <a:headEnd len="med" w="med" type="none"/>
                <a:tailEnd len="med" w="med" type="none"/>
              </a:ln>
            </p:spPr>
          </p:cxnSp>
          <p:sp>
            <p:nvSpPr>
              <p:cNvPr id="194" name="Google Shape;194;p19"/>
              <p:cNvSpPr/>
              <p:nvPr/>
            </p:nvSpPr>
            <p:spPr>
              <a:xfrm>
                <a:off x="457950" y="2162925"/>
                <a:ext cx="451200" cy="466200"/>
              </a:xfrm>
              <a:prstGeom prst="ellipse">
                <a:avLst/>
              </a:prstGeom>
              <a:solidFill>
                <a:srgbClr val="F3F3F3"/>
              </a:solidFill>
              <a:ln cap="flat" cmpd="sng" w="2857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5" name="Google Shape;195;p19"/>
              <p:cNvSpPr/>
              <p:nvPr/>
            </p:nvSpPr>
            <p:spPr>
              <a:xfrm>
                <a:off x="798825" y="2327475"/>
                <a:ext cx="155400" cy="137100"/>
              </a:xfrm>
              <a:prstGeom prst="rect">
                <a:avLst/>
              </a:prstGeom>
              <a:solidFill>
                <a:srgbClr val="F3F3F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grpSp>
        <p:nvGrpSpPr>
          <p:cNvPr id="196" name="Google Shape;196;p19"/>
          <p:cNvGrpSpPr/>
          <p:nvPr/>
        </p:nvGrpSpPr>
        <p:grpSpPr>
          <a:xfrm>
            <a:off x="1701294" y="2339616"/>
            <a:ext cx="1418462" cy="606715"/>
            <a:chOff x="1720069" y="2316825"/>
            <a:chExt cx="2007731" cy="721850"/>
          </a:xfrm>
        </p:grpSpPr>
        <p:grpSp>
          <p:nvGrpSpPr>
            <p:cNvPr id="197" name="Google Shape;197;p19"/>
            <p:cNvGrpSpPr/>
            <p:nvPr/>
          </p:nvGrpSpPr>
          <p:grpSpPr>
            <a:xfrm>
              <a:off x="1720069" y="2489759"/>
              <a:ext cx="1684769" cy="548904"/>
              <a:chOff x="916425" y="2829500"/>
              <a:chExt cx="2007350" cy="713325"/>
            </a:xfrm>
          </p:grpSpPr>
          <p:grpSp>
            <p:nvGrpSpPr>
              <p:cNvPr id="198" name="Google Shape;198;p19"/>
              <p:cNvGrpSpPr/>
              <p:nvPr/>
            </p:nvGrpSpPr>
            <p:grpSpPr>
              <a:xfrm>
                <a:off x="916425" y="2829500"/>
                <a:ext cx="2007350" cy="466200"/>
                <a:chOff x="916425" y="2245550"/>
                <a:chExt cx="2007350" cy="466200"/>
              </a:xfrm>
            </p:grpSpPr>
            <p:cxnSp>
              <p:nvCxnSpPr>
                <p:cNvPr id="199" name="Google Shape;199;p19"/>
                <p:cNvCxnSpPr/>
                <p:nvPr/>
              </p:nvCxnSpPr>
              <p:spPr>
                <a:xfrm>
                  <a:off x="1455975" y="2478650"/>
                  <a:ext cx="0" cy="0"/>
                </a:xfrm>
                <a:prstGeom prst="straightConnector1">
                  <a:avLst/>
                </a:prstGeom>
                <a:noFill/>
                <a:ln cap="flat" cmpd="sng" w="28575">
                  <a:solidFill>
                    <a:srgbClr val="434343"/>
                  </a:solidFill>
                  <a:prstDash val="solid"/>
                  <a:round/>
                  <a:headEnd len="med" w="med" type="none"/>
                  <a:tailEnd len="med" w="med" type="none"/>
                </a:ln>
              </p:spPr>
            </p:cxnSp>
            <p:cxnSp>
              <p:nvCxnSpPr>
                <p:cNvPr id="200" name="Google Shape;200;p19"/>
                <p:cNvCxnSpPr/>
                <p:nvPr/>
              </p:nvCxnSpPr>
              <p:spPr>
                <a:xfrm>
                  <a:off x="1455975" y="2478650"/>
                  <a:ext cx="0" cy="0"/>
                </a:xfrm>
                <a:prstGeom prst="straightConnector1">
                  <a:avLst/>
                </a:prstGeom>
                <a:noFill/>
                <a:ln cap="flat" cmpd="sng" w="28575">
                  <a:solidFill>
                    <a:srgbClr val="434343"/>
                  </a:solidFill>
                  <a:prstDash val="solid"/>
                  <a:round/>
                  <a:headEnd len="med" w="med" type="none"/>
                  <a:tailEnd len="med" w="med" type="none"/>
                </a:ln>
              </p:spPr>
            </p:cxnSp>
            <p:cxnSp>
              <p:nvCxnSpPr>
                <p:cNvPr id="201" name="Google Shape;201;p19"/>
                <p:cNvCxnSpPr/>
                <p:nvPr/>
              </p:nvCxnSpPr>
              <p:spPr>
                <a:xfrm>
                  <a:off x="1337075" y="2564450"/>
                  <a:ext cx="1586700" cy="22500"/>
                </a:xfrm>
                <a:prstGeom prst="straightConnector1">
                  <a:avLst/>
                </a:prstGeom>
                <a:noFill/>
                <a:ln cap="flat" cmpd="sng" w="28575">
                  <a:solidFill>
                    <a:srgbClr val="F9CB9C"/>
                  </a:solidFill>
                  <a:prstDash val="solid"/>
                  <a:round/>
                  <a:headEnd len="med" w="med" type="none"/>
                  <a:tailEnd len="med" w="med" type="none"/>
                </a:ln>
              </p:spPr>
            </p:cxnSp>
            <p:grpSp>
              <p:nvGrpSpPr>
                <p:cNvPr id="202" name="Google Shape;202;p19"/>
                <p:cNvGrpSpPr/>
                <p:nvPr/>
              </p:nvGrpSpPr>
              <p:grpSpPr>
                <a:xfrm>
                  <a:off x="1337075" y="2387000"/>
                  <a:ext cx="1586700" cy="190225"/>
                  <a:chOff x="1337075" y="2387000"/>
                  <a:chExt cx="1586700" cy="190225"/>
                </a:xfrm>
              </p:grpSpPr>
              <p:cxnSp>
                <p:nvCxnSpPr>
                  <p:cNvPr id="203" name="Google Shape;203;p19"/>
                  <p:cNvCxnSpPr/>
                  <p:nvPr/>
                </p:nvCxnSpPr>
                <p:spPr>
                  <a:xfrm flipH="1">
                    <a:off x="1455375" y="2387000"/>
                    <a:ext cx="600" cy="183300"/>
                  </a:xfrm>
                  <a:prstGeom prst="straightConnector1">
                    <a:avLst/>
                  </a:prstGeom>
                  <a:noFill/>
                  <a:ln cap="flat" cmpd="sng" w="28575">
                    <a:solidFill>
                      <a:schemeClr val="dk2"/>
                    </a:solidFill>
                    <a:prstDash val="solid"/>
                    <a:round/>
                    <a:headEnd len="med" w="med" type="none"/>
                    <a:tailEnd len="med" w="med" type="none"/>
                  </a:ln>
                </p:spPr>
              </p:cxnSp>
              <p:cxnSp>
                <p:nvCxnSpPr>
                  <p:cNvPr id="204" name="Google Shape;204;p19"/>
                  <p:cNvCxnSpPr/>
                  <p:nvPr/>
                </p:nvCxnSpPr>
                <p:spPr>
                  <a:xfrm flipH="1">
                    <a:off x="1570675" y="2387000"/>
                    <a:ext cx="600" cy="183300"/>
                  </a:xfrm>
                  <a:prstGeom prst="straightConnector1">
                    <a:avLst/>
                  </a:prstGeom>
                  <a:noFill/>
                  <a:ln cap="flat" cmpd="sng" w="28575">
                    <a:solidFill>
                      <a:schemeClr val="dk2"/>
                    </a:solidFill>
                    <a:prstDash val="solid"/>
                    <a:round/>
                    <a:headEnd len="med" w="med" type="none"/>
                    <a:tailEnd len="med" w="med" type="none"/>
                  </a:ln>
                </p:spPr>
              </p:cxnSp>
              <p:cxnSp>
                <p:nvCxnSpPr>
                  <p:cNvPr id="205" name="Google Shape;205;p19"/>
                  <p:cNvCxnSpPr/>
                  <p:nvPr/>
                </p:nvCxnSpPr>
                <p:spPr>
                  <a:xfrm flipH="1">
                    <a:off x="1685975" y="2387000"/>
                    <a:ext cx="600" cy="183300"/>
                  </a:xfrm>
                  <a:prstGeom prst="straightConnector1">
                    <a:avLst/>
                  </a:prstGeom>
                  <a:noFill/>
                  <a:ln cap="flat" cmpd="sng" w="28575">
                    <a:solidFill>
                      <a:schemeClr val="dk2"/>
                    </a:solidFill>
                    <a:prstDash val="solid"/>
                    <a:round/>
                    <a:headEnd len="med" w="med" type="none"/>
                    <a:tailEnd len="med" w="med" type="none"/>
                  </a:ln>
                </p:spPr>
              </p:cxnSp>
              <p:cxnSp>
                <p:nvCxnSpPr>
                  <p:cNvPr id="206" name="Google Shape;206;p19"/>
                  <p:cNvCxnSpPr/>
                  <p:nvPr/>
                </p:nvCxnSpPr>
                <p:spPr>
                  <a:xfrm flipH="1">
                    <a:off x="1845000" y="2387000"/>
                    <a:ext cx="600" cy="183300"/>
                  </a:xfrm>
                  <a:prstGeom prst="straightConnector1">
                    <a:avLst/>
                  </a:prstGeom>
                  <a:noFill/>
                  <a:ln cap="flat" cmpd="sng" w="28575">
                    <a:solidFill>
                      <a:schemeClr val="dk2"/>
                    </a:solidFill>
                    <a:prstDash val="solid"/>
                    <a:round/>
                    <a:headEnd len="med" w="med" type="none"/>
                    <a:tailEnd len="med" w="med" type="none"/>
                  </a:ln>
                </p:spPr>
              </p:cxnSp>
              <p:cxnSp>
                <p:nvCxnSpPr>
                  <p:cNvPr id="207" name="Google Shape;207;p19"/>
                  <p:cNvCxnSpPr/>
                  <p:nvPr/>
                </p:nvCxnSpPr>
                <p:spPr>
                  <a:xfrm flipH="1">
                    <a:off x="1959850" y="2387000"/>
                    <a:ext cx="600" cy="183300"/>
                  </a:xfrm>
                  <a:prstGeom prst="straightConnector1">
                    <a:avLst/>
                  </a:prstGeom>
                  <a:noFill/>
                  <a:ln cap="flat" cmpd="sng" w="28575">
                    <a:solidFill>
                      <a:schemeClr val="dk2"/>
                    </a:solidFill>
                    <a:prstDash val="solid"/>
                    <a:round/>
                    <a:headEnd len="med" w="med" type="none"/>
                    <a:tailEnd len="med" w="med" type="none"/>
                  </a:ln>
                </p:spPr>
              </p:cxnSp>
              <p:cxnSp>
                <p:nvCxnSpPr>
                  <p:cNvPr id="208" name="Google Shape;208;p19"/>
                  <p:cNvCxnSpPr/>
                  <p:nvPr/>
                </p:nvCxnSpPr>
                <p:spPr>
                  <a:xfrm flipH="1">
                    <a:off x="2074700" y="2387000"/>
                    <a:ext cx="600" cy="183300"/>
                  </a:xfrm>
                  <a:prstGeom prst="straightConnector1">
                    <a:avLst/>
                  </a:prstGeom>
                  <a:noFill/>
                  <a:ln cap="flat" cmpd="sng" w="28575">
                    <a:solidFill>
                      <a:schemeClr val="dk2"/>
                    </a:solidFill>
                    <a:prstDash val="solid"/>
                    <a:round/>
                    <a:headEnd len="med" w="med" type="none"/>
                    <a:tailEnd len="med" w="med" type="none"/>
                  </a:ln>
                </p:spPr>
              </p:cxnSp>
              <p:cxnSp>
                <p:nvCxnSpPr>
                  <p:cNvPr id="209" name="Google Shape;209;p19"/>
                  <p:cNvCxnSpPr/>
                  <p:nvPr/>
                </p:nvCxnSpPr>
                <p:spPr>
                  <a:xfrm flipH="1">
                    <a:off x="2211863" y="2387000"/>
                    <a:ext cx="600" cy="183300"/>
                  </a:xfrm>
                  <a:prstGeom prst="straightConnector1">
                    <a:avLst/>
                  </a:prstGeom>
                  <a:noFill/>
                  <a:ln cap="flat" cmpd="sng" w="28575">
                    <a:solidFill>
                      <a:schemeClr val="dk2"/>
                    </a:solidFill>
                    <a:prstDash val="solid"/>
                    <a:round/>
                    <a:headEnd len="med" w="med" type="none"/>
                    <a:tailEnd len="med" w="med" type="none"/>
                  </a:ln>
                </p:spPr>
              </p:cxnSp>
              <p:cxnSp>
                <p:nvCxnSpPr>
                  <p:cNvPr id="210" name="Google Shape;210;p19"/>
                  <p:cNvCxnSpPr/>
                  <p:nvPr/>
                </p:nvCxnSpPr>
                <p:spPr>
                  <a:xfrm flipH="1">
                    <a:off x="2349025" y="2393925"/>
                    <a:ext cx="600" cy="183300"/>
                  </a:xfrm>
                  <a:prstGeom prst="straightConnector1">
                    <a:avLst/>
                  </a:prstGeom>
                  <a:noFill/>
                  <a:ln cap="flat" cmpd="sng" w="28575">
                    <a:solidFill>
                      <a:schemeClr val="dk2"/>
                    </a:solidFill>
                    <a:prstDash val="solid"/>
                    <a:round/>
                    <a:headEnd len="med" w="med" type="none"/>
                    <a:tailEnd len="med" w="med" type="none"/>
                  </a:ln>
                </p:spPr>
              </p:cxnSp>
              <p:cxnSp>
                <p:nvCxnSpPr>
                  <p:cNvPr id="211" name="Google Shape;211;p19"/>
                  <p:cNvCxnSpPr/>
                  <p:nvPr/>
                </p:nvCxnSpPr>
                <p:spPr>
                  <a:xfrm flipH="1">
                    <a:off x="2464325" y="2387000"/>
                    <a:ext cx="600" cy="183300"/>
                  </a:xfrm>
                  <a:prstGeom prst="straightConnector1">
                    <a:avLst/>
                  </a:prstGeom>
                  <a:noFill/>
                  <a:ln cap="flat" cmpd="sng" w="28575">
                    <a:solidFill>
                      <a:schemeClr val="dk2"/>
                    </a:solidFill>
                    <a:prstDash val="solid"/>
                    <a:round/>
                    <a:headEnd len="med" w="med" type="none"/>
                    <a:tailEnd len="med" w="med" type="none"/>
                  </a:ln>
                </p:spPr>
              </p:cxnSp>
              <p:cxnSp>
                <p:nvCxnSpPr>
                  <p:cNvPr id="212" name="Google Shape;212;p19"/>
                  <p:cNvCxnSpPr/>
                  <p:nvPr/>
                </p:nvCxnSpPr>
                <p:spPr>
                  <a:xfrm flipH="1">
                    <a:off x="2623350" y="2393925"/>
                    <a:ext cx="600" cy="183300"/>
                  </a:xfrm>
                  <a:prstGeom prst="straightConnector1">
                    <a:avLst/>
                  </a:prstGeom>
                  <a:noFill/>
                  <a:ln cap="flat" cmpd="sng" w="28575">
                    <a:solidFill>
                      <a:schemeClr val="dk2"/>
                    </a:solidFill>
                    <a:prstDash val="solid"/>
                    <a:round/>
                    <a:headEnd len="med" w="med" type="none"/>
                    <a:tailEnd len="med" w="med" type="none"/>
                  </a:ln>
                </p:spPr>
              </p:cxnSp>
              <p:cxnSp>
                <p:nvCxnSpPr>
                  <p:cNvPr id="213" name="Google Shape;213;p19"/>
                  <p:cNvCxnSpPr/>
                  <p:nvPr/>
                </p:nvCxnSpPr>
                <p:spPr>
                  <a:xfrm flipH="1">
                    <a:off x="2782375" y="2393925"/>
                    <a:ext cx="600" cy="183300"/>
                  </a:xfrm>
                  <a:prstGeom prst="straightConnector1">
                    <a:avLst/>
                  </a:prstGeom>
                  <a:noFill/>
                  <a:ln cap="flat" cmpd="sng" w="28575">
                    <a:solidFill>
                      <a:schemeClr val="dk2"/>
                    </a:solidFill>
                    <a:prstDash val="solid"/>
                    <a:round/>
                    <a:headEnd len="med" w="med" type="none"/>
                    <a:tailEnd len="med" w="med" type="none"/>
                  </a:ln>
                </p:spPr>
              </p:cxnSp>
              <p:cxnSp>
                <p:nvCxnSpPr>
                  <p:cNvPr id="214" name="Google Shape;214;p19"/>
                  <p:cNvCxnSpPr/>
                  <p:nvPr/>
                </p:nvCxnSpPr>
                <p:spPr>
                  <a:xfrm>
                    <a:off x="1337075" y="2393925"/>
                    <a:ext cx="1586700" cy="22500"/>
                  </a:xfrm>
                  <a:prstGeom prst="straightConnector1">
                    <a:avLst/>
                  </a:prstGeom>
                  <a:noFill/>
                  <a:ln cap="flat" cmpd="sng" w="28575">
                    <a:solidFill>
                      <a:srgbClr val="EA9999"/>
                    </a:solidFill>
                    <a:prstDash val="solid"/>
                    <a:round/>
                    <a:headEnd len="med" w="med" type="none"/>
                    <a:tailEnd len="med" w="med" type="none"/>
                  </a:ln>
                </p:spPr>
              </p:cxnSp>
            </p:grpSp>
            <p:sp>
              <p:nvSpPr>
                <p:cNvPr id="215" name="Google Shape;215;p19"/>
                <p:cNvSpPr/>
                <p:nvPr/>
              </p:nvSpPr>
              <p:spPr>
                <a:xfrm>
                  <a:off x="916425" y="2245550"/>
                  <a:ext cx="451200" cy="466200"/>
                </a:xfrm>
                <a:prstGeom prst="ellipse">
                  <a:avLst/>
                </a:prstGeom>
                <a:solidFill>
                  <a:srgbClr val="F3F3F3"/>
                </a:solidFill>
                <a:ln cap="flat" cmpd="sng" w="2857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6" name="Google Shape;216;p19"/>
                <p:cNvSpPr/>
                <p:nvPr/>
              </p:nvSpPr>
              <p:spPr>
                <a:xfrm>
                  <a:off x="1257300" y="2410100"/>
                  <a:ext cx="155400" cy="137100"/>
                </a:xfrm>
                <a:prstGeom prst="rect">
                  <a:avLst/>
                </a:prstGeom>
                <a:solidFill>
                  <a:srgbClr val="F3F3F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217" name="Google Shape;217;p19"/>
              <p:cNvSpPr txBox="1"/>
              <p:nvPr/>
            </p:nvSpPr>
            <p:spPr>
              <a:xfrm>
                <a:off x="1142775" y="3220025"/>
                <a:ext cx="1615800" cy="3228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200">
                    <a:latin typeface="Josefin Sans"/>
                    <a:ea typeface="Josefin Sans"/>
                    <a:cs typeface="Josefin Sans"/>
                    <a:sym typeface="Josefin Sans"/>
                  </a:rPr>
                  <a:t>pri-</a:t>
                </a:r>
                <a:r>
                  <a:rPr lang="en" sz="1200">
                    <a:latin typeface="Josefin Sans"/>
                    <a:ea typeface="Josefin Sans"/>
                    <a:cs typeface="Josefin Sans"/>
                    <a:sym typeface="Josefin Sans"/>
                  </a:rPr>
                  <a:t>miRNA</a:t>
                </a:r>
                <a:endParaRPr sz="1200">
                  <a:latin typeface="Josefin Sans"/>
                  <a:ea typeface="Josefin Sans"/>
                  <a:cs typeface="Josefin Sans"/>
                  <a:sym typeface="Josefin Sans"/>
                </a:endParaRPr>
              </a:p>
            </p:txBody>
          </p:sp>
        </p:grpSp>
        <p:sp>
          <p:nvSpPr>
            <p:cNvPr id="218" name="Google Shape;218;p19"/>
            <p:cNvSpPr/>
            <p:nvPr/>
          </p:nvSpPr>
          <p:spPr>
            <a:xfrm>
              <a:off x="3397625" y="2316825"/>
              <a:ext cx="180475" cy="300800"/>
            </a:xfrm>
            <a:custGeom>
              <a:rect b="b" l="l" r="r" t="t"/>
              <a:pathLst>
                <a:path extrusionOk="0" h="12032" w="7219">
                  <a:moveTo>
                    <a:pt x="0" y="12032"/>
                  </a:moveTo>
                  <a:cubicBezTo>
                    <a:pt x="4537" y="10897"/>
                    <a:pt x="5740" y="4437"/>
                    <a:pt x="7219" y="0"/>
                  </a:cubicBezTo>
                </a:path>
              </a:pathLst>
            </a:custGeom>
            <a:noFill/>
            <a:ln cap="flat" cmpd="sng" w="28575">
              <a:solidFill>
                <a:srgbClr val="EA9999"/>
              </a:solidFill>
              <a:prstDash val="solid"/>
              <a:round/>
              <a:headEnd len="med" w="med" type="none"/>
              <a:tailEnd len="med" w="med" type="none"/>
            </a:ln>
          </p:spPr>
        </p:sp>
        <p:sp>
          <p:nvSpPr>
            <p:cNvPr id="219" name="Google Shape;219;p19"/>
            <p:cNvSpPr/>
            <p:nvPr/>
          </p:nvSpPr>
          <p:spPr>
            <a:xfrm>
              <a:off x="3374375" y="2752925"/>
              <a:ext cx="353425" cy="285750"/>
            </a:xfrm>
            <a:custGeom>
              <a:rect b="b" l="l" r="r" t="t"/>
              <a:pathLst>
                <a:path extrusionOk="0" h="11430" w="14137">
                  <a:moveTo>
                    <a:pt x="0" y="0"/>
                  </a:moveTo>
                  <a:cubicBezTo>
                    <a:pt x="6060" y="0"/>
                    <a:pt x="8077" y="11430"/>
                    <a:pt x="14137" y="11430"/>
                  </a:cubicBezTo>
                </a:path>
              </a:pathLst>
            </a:custGeom>
            <a:noFill/>
            <a:ln cap="flat" cmpd="sng" w="28575">
              <a:solidFill>
                <a:srgbClr val="F9CB9C"/>
              </a:solidFill>
              <a:prstDash val="solid"/>
              <a:round/>
              <a:headEnd len="med" w="med" type="none"/>
              <a:tailEnd len="med" w="med" type="none"/>
            </a:ln>
          </p:spPr>
        </p:sp>
      </p:grpSp>
      <p:grpSp>
        <p:nvGrpSpPr>
          <p:cNvPr id="220" name="Google Shape;220;p19"/>
          <p:cNvGrpSpPr/>
          <p:nvPr/>
        </p:nvGrpSpPr>
        <p:grpSpPr>
          <a:xfrm rot="-665593">
            <a:off x="2809972" y="3576394"/>
            <a:ext cx="1108420" cy="432514"/>
            <a:chOff x="1257300" y="2970950"/>
            <a:chExt cx="1696631" cy="630401"/>
          </a:xfrm>
        </p:grpSpPr>
        <p:grpSp>
          <p:nvGrpSpPr>
            <p:cNvPr id="221" name="Google Shape;221;p19"/>
            <p:cNvGrpSpPr/>
            <p:nvPr/>
          </p:nvGrpSpPr>
          <p:grpSpPr>
            <a:xfrm>
              <a:off x="1257300" y="2970950"/>
              <a:ext cx="1666475" cy="199950"/>
              <a:chOff x="1257300" y="2387000"/>
              <a:chExt cx="1666475" cy="199950"/>
            </a:xfrm>
          </p:grpSpPr>
          <p:cxnSp>
            <p:nvCxnSpPr>
              <p:cNvPr id="222" name="Google Shape;222;p19"/>
              <p:cNvCxnSpPr/>
              <p:nvPr/>
            </p:nvCxnSpPr>
            <p:spPr>
              <a:xfrm>
                <a:off x="1455975" y="2478650"/>
                <a:ext cx="0" cy="0"/>
              </a:xfrm>
              <a:prstGeom prst="straightConnector1">
                <a:avLst/>
              </a:prstGeom>
              <a:noFill/>
              <a:ln cap="flat" cmpd="sng" w="28575">
                <a:solidFill>
                  <a:srgbClr val="434343"/>
                </a:solidFill>
                <a:prstDash val="solid"/>
                <a:round/>
                <a:headEnd len="med" w="med" type="none"/>
                <a:tailEnd len="med" w="med" type="none"/>
              </a:ln>
            </p:spPr>
          </p:cxnSp>
          <p:cxnSp>
            <p:nvCxnSpPr>
              <p:cNvPr id="223" name="Google Shape;223;p19"/>
              <p:cNvCxnSpPr/>
              <p:nvPr/>
            </p:nvCxnSpPr>
            <p:spPr>
              <a:xfrm>
                <a:off x="1455975" y="2478650"/>
                <a:ext cx="0" cy="0"/>
              </a:xfrm>
              <a:prstGeom prst="straightConnector1">
                <a:avLst/>
              </a:prstGeom>
              <a:noFill/>
              <a:ln cap="flat" cmpd="sng" w="28575">
                <a:solidFill>
                  <a:srgbClr val="434343"/>
                </a:solidFill>
                <a:prstDash val="solid"/>
                <a:round/>
                <a:headEnd len="med" w="med" type="none"/>
                <a:tailEnd len="med" w="med" type="none"/>
              </a:ln>
            </p:spPr>
          </p:cxnSp>
          <p:cxnSp>
            <p:nvCxnSpPr>
              <p:cNvPr id="224" name="Google Shape;224;p19"/>
              <p:cNvCxnSpPr/>
              <p:nvPr/>
            </p:nvCxnSpPr>
            <p:spPr>
              <a:xfrm>
                <a:off x="1337075" y="2564450"/>
                <a:ext cx="1586700" cy="22500"/>
              </a:xfrm>
              <a:prstGeom prst="straightConnector1">
                <a:avLst/>
              </a:prstGeom>
              <a:noFill/>
              <a:ln cap="flat" cmpd="sng" w="28575">
                <a:solidFill>
                  <a:srgbClr val="F9CB9C"/>
                </a:solidFill>
                <a:prstDash val="solid"/>
                <a:round/>
                <a:headEnd len="med" w="med" type="none"/>
                <a:tailEnd len="med" w="med" type="none"/>
              </a:ln>
            </p:spPr>
          </p:cxnSp>
          <p:grpSp>
            <p:nvGrpSpPr>
              <p:cNvPr id="225" name="Google Shape;225;p19"/>
              <p:cNvGrpSpPr/>
              <p:nvPr/>
            </p:nvGrpSpPr>
            <p:grpSpPr>
              <a:xfrm>
                <a:off x="1337075" y="2387000"/>
                <a:ext cx="1586700" cy="190225"/>
                <a:chOff x="1337075" y="2387000"/>
                <a:chExt cx="1586700" cy="190225"/>
              </a:xfrm>
            </p:grpSpPr>
            <p:cxnSp>
              <p:nvCxnSpPr>
                <p:cNvPr id="226" name="Google Shape;226;p19"/>
                <p:cNvCxnSpPr/>
                <p:nvPr/>
              </p:nvCxnSpPr>
              <p:spPr>
                <a:xfrm flipH="1">
                  <a:off x="1455375" y="2387000"/>
                  <a:ext cx="600" cy="183300"/>
                </a:xfrm>
                <a:prstGeom prst="straightConnector1">
                  <a:avLst/>
                </a:prstGeom>
                <a:noFill/>
                <a:ln cap="flat" cmpd="sng" w="28575">
                  <a:solidFill>
                    <a:schemeClr val="dk2"/>
                  </a:solidFill>
                  <a:prstDash val="solid"/>
                  <a:round/>
                  <a:headEnd len="med" w="med" type="none"/>
                  <a:tailEnd len="med" w="med" type="none"/>
                </a:ln>
              </p:spPr>
            </p:cxnSp>
            <p:cxnSp>
              <p:nvCxnSpPr>
                <p:cNvPr id="227" name="Google Shape;227;p19"/>
                <p:cNvCxnSpPr/>
                <p:nvPr/>
              </p:nvCxnSpPr>
              <p:spPr>
                <a:xfrm flipH="1">
                  <a:off x="1570675" y="2387000"/>
                  <a:ext cx="600" cy="183300"/>
                </a:xfrm>
                <a:prstGeom prst="straightConnector1">
                  <a:avLst/>
                </a:prstGeom>
                <a:noFill/>
                <a:ln cap="flat" cmpd="sng" w="28575">
                  <a:solidFill>
                    <a:schemeClr val="dk2"/>
                  </a:solidFill>
                  <a:prstDash val="solid"/>
                  <a:round/>
                  <a:headEnd len="med" w="med" type="none"/>
                  <a:tailEnd len="med" w="med" type="none"/>
                </a:ln>
              </p:spPr>
            </p:cxnSp>
            <p:cxnSp>
              <p:nvCxnSpPr>
                <p:cNvPr id="228" name="Google Shape;228;p19"/>
                <p:cNvCxnSpPr/>
                <p:nvPr/>
              </p:nvCxnSpPr>
              <p:spPr>
                <a:xfrm flipH="1">
                  <a:off x="1685975" y="2387000"/>
                  <a:ext cx="600" cy="183300"/>
                </a:xfrm>
                <a:prstGeom prst="straightConnector1">
                  <a:avLst/>
                </a:prstGeom>
                <a:noFill/>
                <a:ln cap="flat" cmpd="sng" w="28575">
                  <a:solidFill>
                    <a:schemeClr val="dk2"/>
                  </a:solidFill>
                  <a:prstDash val="solid"/>
                  <a:round/>
                  <a:headEnd len="med" w="med" type="none"/>
                  <a:tailEnd len="med" w="med" type="none"/>
                </a:ln>
              </p:spPr>
            </p:cxnSp>
            <p:cxnSp>
              <p:nvCxnSpPr>
                <p:cNvPr id="229" name="Google Shape;229;p19"/>
                <p:cNvCxnSpPr/>
                <p:nvPr/>
              </p:nvCxnSpPr>
              <p:spPr>
                <a:xfrm flipH="1">
                  <a:off x="1845000" y="2387000"/>
                  <a:ext cx="600" cy="183300"/>
                </a:xfrm>
                <a:prstGeom prst="straightConnector1">
                  <a:avLst/>
                </a:prstGeom>
                <a:noFill/>
                <a:ln cap="flat" cmpd="sng" w="28575">
                  <a:solidFill>
                    <a:schemeClr val="dk2"/>
                  </a:solidFill>
                  <a:prstDash val="solid"/>
                  <a:round/>
                  <a:headEnd len="med" w="med" type="none"/>
                  <a:tailEnd len="med" w="med" type="none"/>
                </a:ln>
              </p:spPr>
            </p:cxnSp>
            <p:cxnSp>
              <p:nvCxnSpPr>
                <p:cNvPr id="230" name="Google Shape;230;p19"/>
                <p:cNvCxnSpPr/>
                <p:nvPr/>
              </p:nvCxnSpPr>
              <p:spPr>
                <a:xfrm flipH="1">
                  <a:off x="1959850" y="2387000"/>
                  <a:ext cx="600" cy="183300"/>
                </a:xfrm>
                <a:prstGeom prst="straightConnector1">
                  <a:avLst/>
                </a:prstGeom>
                <a:noFill/>
                <a:ln cap="flat" cmpd="sng" w="28575">
                  <a:solidFill>
                    <a:schemeClr val="dk2"/>
                  </a:solidFill>
                  <a:prstDash val="solid"/>
                  <a:round/>
                  <a:headEnd len="med" w="med" type="none"/>
                  <a:tailEnd len="med" w="med" type="none"/>
                </a:ln>
              </p:spPr>
            </p:cxnSp>
            <p:cxnSp>
              <p:nvCxnSpPr>
                <p:cNvPr id="231" name="Google Shape;231;p19"/>
                <p:cNvCxnSpPr/>
                <p:nvPr/>
              </p:nvCxnSpPr>
              <p:spPr>
                <a:xfrm flipH="1">
                  <a:off x="2074700" y="2387000"/>
                  <a:ext cx="600" cy="183300"/>
                </a:xfrm>
                <a:prstGeom prst="straightConnector1">
                  <a:avLst/>
                </a:prstGeom>
                <a:noFill/>
                <a:ln cap="flat" cmpd="sng" w="28575">
                  <a:solidFill>
                    <a:schemeClr val="dk2"/>
                  </a:solidFill>
                  <a:prstDash val="solid"/>
                  <a:round/>
                  <a:headEnd len="med" w="med" type="none"/>
                  <a:tailEnd len="med" w="med" type="none"/>
                </a:ln>
              </p:spPr>
            </p:cxnSp>
            <p:cxnSp>
              <p:nvCxnSpPr>
                <p:cNvPr id="232" name="Google Shape;232;p19"/>
                <p:cNvCxnSpPr/>
                <p:nvPr/>
              </p:nvCxnSpPr>
              <p:spPr>
                <a:xfrm flipH="1">
                  <a:off x="2211863" y="2387000"/>
                  <a:ext cx="600" cy="183300"/>
                </a:xfrm>
                <a:prstGeom prst="straightConnector1">
                  <a:avLst/>
                </a:prstGeom>
                <a:noFill/>
                <a:ln cap="flat" cmpd="sng" w="28575">
                  <a:solidFill>
                    <a:schemeClr val="dk2"/>
                  </a:solidFill>
                  <a:prstDash val="solid"/>
                  <a:round/>
                  <a:headEnd len="med" w="med" type="none"/>
                  <a:tailEnd len="med" w="med" type="none"/>
                </a:ln>
              </p:spPr>
            </p:cxnSp>
            <p:cxnSp>
              <p:nvCxnSpPr>
                <p:cNvPr id="233" name="Google Shape;233;p19"/>
                <p:cNvCxnSpPr/>
                <p:nvPr/>
              </p:nvCxnSpPr>
              <p:spPr>
                <a:xfrm flipH="1">
                  <a:off x="2349025" y="2393925"/>
                  <a:ext cx="600" cy="183300"/>
                </a:xfrm>
                <a:prstGeom prst="straightConnector1">
                  <a:avLst/>
                </a:prstGeom>
                <a:noFill/>
                <a:ln cap="flat" cmpd="sng" w="28575">
                  <a:solidFill>
                    <a:schemeClr val="dk2"/>
                  </a:solidFill>
                  <a:prstDash val="solid"/>
                  <a:round/>
                  <a:headEnd len="med" w="med" type="none"/>
                  <a:tailEnd len="med" w="med" type="none"/>
                </a:ln>
              </p:spPr>
            </p:cxnSp>
            <p:cxnSp>
              <p:nvCxnSpPr>
                <p:cNvPr id="234" name="Google Shape;234;p19"/>
                <p:cNvCxnSpPr/>
                <p:nvPr/>
              </p:nvCxnSpPr>
              <p:spPr>
                <a:xfrm flipH="1">
                  <a:off x="2464325" y="2387000"/>
                  <a:ext cx="600" cy="183300"/>
                </a:xfrm>
                <a:prstGeom prst="straightConnector1">
                  <a:avLst/>
                </a:prstGeom>
                <a:noFill/>
                <a:ln cap="flat" cmpd="sng" w="28575">
                  <a:solidFill>
                    <a:schemeClr val="dk2"/>
                  </a:solidFill>
                  <a:prstDash val="solid"/>
                  <a:round/>
                  <a:headEnd len="med" w="med" type="none"/>
                  <a:tailEnd len="med" w="med" type="none"/>
                </a:ln>
              </p:spPr>
            </p:cxnSp>
            <p:cxnSp>
              <p:nvCxnSpPr>
                <p:cNvPr id="235" name="Google Shape;235;p19"/>
                <p:cNvCxnSpPr/>
                <p:nvPr/>
              </p:nvCxnSpPr>
              <p:spPr>
                <a:xfrm flipH="1">
                  <a:off x="2623350" y="2393925"/>
                  <a:ext cx="600" cy="183300"/>
                </a:xfrm>
                <a:prstGeom prst="straightConnector1">
                  <a:avLst/>
                </a:prstGeom>
                <a:noFill/>
                <a:ln cap="flat" cmpd="sng" w="28575">
                  <a:solidFill>
                    <a:schemeClr val="dk2"/>
                  </a:solidFill>
                  <a:prstDash val="solid"/>
                  <a:round/>
                  <a:headEnd len="med" w="med" type="none"/>
                  <a:tailEnd len="med" w="med" type="none"/>
                </a:ln>
              </p:spPr>
            </p:cxnSp>
            <p:cxnSp>
              <p:nvCxnSpPr>
                <p:cNvPr id="236" name="Google Shape;236;p19"/>
                <p:cNvCxnSpPr/>
                <p:nvPr/>
              </p:nvCxnSpPr>
              <p:spPr>
                <a:xfrm flipH="1">
                  <a:off x="2782375" y="2393925"/>
                  <a:ext cx="600" cy="183300"/>
                </a:xfrm>
                <a:prstGeom prst="straightConnector1">
                  <a:avLst/>
                </a:prstGeom>
                <a:noFill/>
                <a:ln cap="flat" cmpd="sng" w="28575">
                  <a:solidFill>
                    <a:schemeClr val="dk2"/>
                  </a:solidFill>
                  <a:prstDash val="solid"/>
                  <a:round/>
                  <a:headEnd len="med" w="med" type="none"/>
                  <a:tailEnd len="med" w="med" type="none"/>
                </a:ln>
              </p:spPr>
            </p:cxnSp>
            <p:cxnSp>
              <p:nvCxnSpPr>
                <p:cNvPr id="237" name="Google Shape;237;p19"/>
                <p:cNvCxnSpPr/>
                <p:nvPr/>
              </p:nvCxnSpPr>
              <p:spPr>
                <a:xfrm>
                  <a:off x="1337075" y="2393925"/>
                  <a:ext cx="1586700" cy="22500"/>
                </a:xfrm>
                <a:prstGeom prst="straightConnector1">
                  <a:avLst/>
                </a:prstGeom>
                <a:noFill/>
                <a:ln cap="flat" cmpd="sng" w="28575">
                  <a:solidFill>
                    <a:srgbClr val="EA9999"/>
                  </a:solidFill>
                  <a:prstDash val="solid"/>
                  <a:round/>
                  <a:headEnd len="med" w="med" type="none"/>
                  <a:tailEnd len="med" w="med" type="none"/>
                </a:ln>
              </p:spPr>
            </p:cxnSp>
          </p:grpSp>
          <p:sp>
            <p:nvSpPr>
              <p:cNvPr id="238" name="Google Shape;238;p19"/>
              <p:cNvSpPr/>
              <p:nvPr/>
            </p:nvSpPr>
            <p:spPr>
              <a:xfrm>
                <a:off x="1257300" y="2410100"/>
                <a:ext cx="155400" cy="137100"/>
              </a:xfrm>
              <a:prstGeom prst="rect">
                <a:avLst/>
              </a:prstGeom>
              <a:solidFill>
                <a:srgbClr val="F3F3F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239" name="Google Shape;239;p19"/>
            <p:cNvSpPr txBox="1"/>
            <p:nvPr/>
          </p:nvSpPr>
          <p:spPr>
            <a:xfrm rot="674196">
              <a:off x="1326011" y="3124087"/>
              <a:ext cx="1608840" cy="324227"/>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200">
                  <a:latin typeface="Josefin Sans"/>
                  <a:ea typeface="Josefin Sans"/>
                  <a:cs typeface="Josefin Sans"/>
                  <a:sym typeface="Josefin Sans"/>
                </a:rPr>
                <a:t>pre-</a:t>
              </a:r>
              <a:r>
                <a:rPr lang="en" sz="1200">
                  <a:latin typeface="Josefin Sans"/>
                  <a:ea typeface="Josefin Sans"/>
                  <a:cs typeface="Josefin Sans"/>
                  <a:sym typeface="Josefin Sans"/>
                </a:rPr>
                <a:t>miRNA</a:t>
              </a:r>
              <a:endParaRPr sz="1200">
                <a:latin typeface="Josefin Sans"/>
                <a:ea typeface="Josefin Sans"/>
                <a:cs typeface="Josefin Sans"/>
                <a:sym typeface="Josefin Sans"/>
              </a:endParaRPr>
            </a:p>
          </p:txBody>
        </p:sp>
      </p:grpSp>
      <p:grpSp>
        <p:nvGrpSpPr>
          <p:cNvPr id="240" name="Google Shape;240;p19"/>
          <p:cNvGrpSpPr/>
          <p:nvPr/>
        </p:nvGrpSpPr>
        <p:grpSpPr>
          <a:xfrm rot="-699443">
            <a:off x="4455083" y="4165035"/>
            <a:ext cx="1108366" cy="432519"/>
            <a:chOff x="1257300" y="2970950"/>
            <a:chExt cx="1696631" cy="630401"/>
          </a:xfrm>
        </p:grpSpPr>
        <p:grpSp>
          <p:nvGrpSpPr>
            <p:cNvPr id="241" name="Google Shape;241;p19"/>
            <p:cNvGrpSpPr/>
            <p:nvPr/>
          </p:nvGrpSpPr>
          <p:grpSpPr>
            <a:xfrm>
              <a:off x="1257300" y="2970950"/>
              <a:ext cx="1666475" cy="199950"/>
              <a:chOff x="1257300" y="2387000"/>
              <a:chExt cx="1666475" cy="199950"/>
            </a:xfrm>
          </p:grpSpPr>
          <p:cxnSp>
            <p:nvCxnSpPr>
              <p:cNvPr id="242" name="Google Shape;242;p19"/>
              <p:cNvCxnSpPr/>
              <p:nvPr/>
            </p:nvCxnSpPr>
            <p:spPr>
              <a:xfrm>
                <a:off x="1455975" y="2478650"/>
                <a:ext cx="0" cy="0"/>
              </a:xfrm>
              <a:prstGeom prst="straightConnector1">
                <a:avLst/>
              </a:prstGeom>
              <a:noFill/>
              <a:ln cap="flat" cmpd="sng" w="28575">
                <a:solidFill>
                  <a:srgbClr val="434343"/>
                </a:solidFill>
                <a:prstDash val="solid"/>
                <a:round/>
                <a:headEnd len="med" w="med" type="none"/>
                <a:tailEnd len="med" w="med" type="none"/>
              </a:ln>
            </p:spPr>
          </p:cxnSp>
          <p:cxnSp>
            <p:nvCxnSpPr>
              <p:cNvPr id="243" name="Google Shape;243;p19"/>
              <p:cNvCxnSpPr/>
              <p:nvPr/>
            </p:nvCxnSpPr>
            <p:spPr>
              <a:xfrm>
                <a:off x="1455975" y="2478650"/>
                <a:ext cx="0" cy="0"/>
              </a:xfrm>
              <a:prstGeom prst="straightConnector1">
                <a:avLst/>
              </a:prstGeom>
              <a:noFill/>
              <a:ln cap="flat" cmpd="sng" w="28575">
                <a:solidFill>
                  <a:srgbClr val="434343"/>
                </a:solidFill>
                <a:prstDash val="solid"/>
                <a:round/>
                <a:headEnd len="med" w="med" type="none"/>
                <a:tailEnd len="med" w="med" type="none"/>
              </a:ln>
            </p:spPr>
          </p:cxnSp>
          <p:cxnSp>
            <p:nvCxnSpPr>
              <p:cNvPr id="244" name="Google Shape;244;p19"/>
              <p:cNvCxnSpPr/>
              <p:nvPr/>
            </p:nvCxnSpPr>
            <p:spPr>
              <a:xfrm>
                <a:off x="1337075" y="2564450"/>
                <a:ext cx="1586700" cy="22500"/>
              </a:xfrm>
              <a:prstGeom prst="straightConnector1">
                <a:avLst/>
              </a:prstGeom>
              <a:noFill/>
              <a:ln cap="flat" cmpd="sng" w="28575">
                <a:solidFill>
                  <a:srgbClr val="F9CB9C"/>
                </a:solidFill>
                <a:prstDash val="solid"/>
                <a:round/>
                <a:headEnd len="med" w="med" type="none"/>
                <a:tailEnd len="med" w="med" type="none"/>
              </a:ln>
            </p:spPr>
          </p:cxnSp>
          <p:grpSp>
            <p:nvGrpSpPr>
              <p:cNvPr id="245" name="Google Shape;245;p19"/>
              <p:cNvGrpSpPr/>
              <p:nvPr/>
            </p:nvGrpSpPr>
            <p:grpSpPr>
              <a:xfrm>
                <a:off x="1337075" y="2387000"/>
                <a:ext cx="1586700" cy="190225"/>
                <a:chOff x="1337075" y="2387000"/>
                <a:chExt cx="1586700" cy="190225"/>
              </a:xfrm>
            </p:grpSpPr>
            <p:cxnSp>
              <p:nvCxnSpPr>
                <p:cNvPr id="246" name="Google Shape;246;p19"/>
                <p:cNvCxnSpPr/>
                <p:nvPr/>
              </p:nvCxnSpPr>
              <p:spPr>
                <a:xfrm flipH="1">
                  <a:off x="1455375" y="2387000"/>
                  <a:ext cx="600" cy="183300"/>
                </a:xfrm>
                <a:prstGeom prst="straightConnector1">
                  <a:avLst/>
                </a:prstGeom>
                <a:noFill/>
                <a:ln cap="flat" cmpd="sng" w="28575">
                  <a:solidFill>
                    <a:schemeClr val="dk2"/>
                  </a:solidFill>
                  <a:prstDash val="solid"/>
                  <a:round/>
                  <a:headEnd len="med" w="med" type="none"/>
                  <a:tailEnd len="med" w="med" type="none"/>
                </a:ln>
              </p:spPr>
            </p:cxnSp>
            <p:cxnSp>
              <p:nvCxnSpPr>
                <p:cNvPr id="247" name="Google Shape;247;p19"/>
                <p:cNvCxnSpPr/>
                <p:nvPr/>
              </p:nvCxnSpPr>
              <p:spPr>
                <a:xfrm flipH="1">
                  <a:off x="1570675" y="2387000"/>
                  <a:ext cx="600" cy="183300"/>
                </a:xfrm>
                <a:prstGeom prst="straightConnector1">
                  <a:avLst/>
                </a:prstGeom>
                <a:noFill/>
                <a:ln cap="flat" cmpd="sng" w="28575">
                  <a:solidFill>
                    <a:schemeClr val="dk2"/>
                  </a:solidFill>
                  <a:prstDash val="solid"/>
                  <a:round/>
                  <a:headEnd len="med" w="med" type="none"/>
                  <a:tailEnd len="med" w="med" type="none"/>
                </a:ln>
              </p:spPr>
            </p:cxnSp>
            <p:cxnSp>
              <p:nvCxnSpPr>
                <p:cNvPr id="248" name="Google Shape;248;p19"/>
                <p:cNvCxnSpPr/>
                <p:nvPr/>
              </p:nvCxnSpPr>
              <p:spPr>
                <a:xfrm flipH="1">
                  <a:off x="1685975" y="2387000"/>
                  <a:ext cx="600" cy="183300"/>
                </a:xfrm>
                <a:prstGeom prst="straightConnector1">
                  <a:avLst/>
                </a:prstGeom>
                <a:noFill/>
                <a:ln cap="flat" cmpd="sng" w="28575">
                  <a:solidFill>
                    <a:schemeClr val="dk2"/>
                  </a:solidFill>
                  <a:prstDash val="solid"/>
                  <a:round/>
                  <a:headEnd len="med" w="med" type="none"/>
                  <a:tailEnd len="med" w="med" type="none"/>
                </a:ln>
              </p:spPr>
            </p:cxnSp>
            <p:cxnSp>
              <p:nvCxnSpPr>
                <p:cNvPr id="249" name="Google Shape;249;p19"/>
                <p:cNvCxnSpPr/>
                <p:nvPr/>
              </p:nvCxnSpPr>
              <p:spPr>
                <a:xfrm flipH="1">
                  <a:off x="1845000" y="2387000"/>
                  <a:ext cx="600" cy="183300"/>
                </a:xfrm>
                <a:prstGeom prst="straightConnector1">
                  <a:avLst/>
                </a:prstGeom>
                <a:noFill/>
                <a:ln cap="flat" cmpd="sng" w="28575">
                  <a:solidFill>
                    <a:schemeClr val="dk2"/>
                  </a:solidFill>
                  <a:prstDash val="solid"/>
                  <a:round/>
                  <a:headEnd len="med" w="med" type="none"/>
                  <a:tailEnd len="med" w="med" type="none"/>
                </a:ln>
              </p:spPr>
            </p:cxnSp>
            <p:cxnSp>
              <p:nvCxnSpPr>
                <p:cNvPr id="250" name="Google Shape;250;p19"/>
                <p:cNvCxnSpPr/>
                <p:nvPr/>
              </p:nvCxnSpPr>
              <p:spPr>
                <a:xfrm flipH="1">
                  <a:off x="1959850" y="2387000"/>
                  <a:ext cx="600" cy="183300"/>
                </a:xfrm>
                <a:prstGeom prst="straightConnector1">
                  <a:avLst/>
                </a:prstGeom>
                <a:noFill/>
                <a:ln cap="flat" cmpd="sng" w="28575">
                  <a:solidFill>
                    <a:schemeClr val="dk2"/>
                  </a:solidFill>
                  <a:prstDash val="solid"/>
                  <a:round/>
                  <a:headEnd len="med" w="med" type="none"/>
                  <a:tailEnd len="med" w="med" type="none"/>
                </a:ln>
              </p:spPr>
            </p:cxnSp>
            <p:cxnSp>
              <p:nvCxnSpPr>
                <p:cNvPr id="251" name="Google Shape;251;p19"/>
                <p:cNvCxnSpPr/>
                <p:nvPr/>
              </p:nvCxnSpPr>
              <p:spPr>
                <a:xfrm flipH="1">
                  <a:off x="2074700" y="2387000"/>
                  <a:ext cx="600" cy="183300"/>
                </a:xfrm>
                <a:prstGeom prst="straightConnector1">
                  <a:avLst/>
                </a:prstGeom>
                <a:noFill/>
                <a:ln cap="flat" cmpd="sng" w="28575">
                  <a:solidFill>
                    <a:schemeClr val="dk2"/>
                  </a:solidFill>
                  <a:prstDash val="solid"/>
                  <a:round/>
                  <a:headEnd len="med" w="med" type="none"/>
                  <a:tailEnd len="med" w="med" type="none"/>
                </a:ln>
              </p:spPr>
            </p:cxnSp>
            <p:cxnSp>
              <p:nvCxnSpPr>
                <p:cNvPr id="252" name="Google Shape;252;p19"/>
                <p:cNvCxnSpPr/>
                <p:nvPr/>
              </p:nvCxnSpPr>
              <p:spPr>
                <a:xfrm flipH="1">
                  <a:off x="2211863" y="2387000"/>
                  <a:ext cx="600" cy="183300"/>
                </a:xfrm>
                <a:prstGeom prst="straightConnector1">
                  <a:avLst/>
                </a:prstGeom>
                <a:noFill/>
                <a:ln cap="flat" cmpd="sng" w="28575">
                  <a:solidFill>
                    <a:schemeClr val="dk2"/>
                  </a:solidFill>
                  <a:prstDash val="solid"/>
                  <a:round/>
                  <a:headEnd len="med" w="med" type="none"/>
                  <a:tailEnd len="med" w="med" type="none"/>
                </a:ln>
              </p:spPr>
            </p:cxnSp>
            <p:cxnSp>
              <p:nvCxnSpPr>
                <p:cNvPr id="253" name="Google Shape;253;p19"/>
                <p:cNvCxnSpPr/>
                <p:nvPr/>
              </p:nvCxnSpPr>
              <p:spPr>
                <a:xfrm flipH="1">
                  <a:off x="2349025" y="2393925"/>
                  <a:ext cx="600" cy="183300"/>
                </a:xfrm>
                <a:prstGeom prst="straightConnector1">
                  <a:avLst/>
                </a:prstGeom>
                <a:noFill/>
                <a:ln cap="flat" cmpd="sng" w="28575">
                  <a:solidFill>
                    <a:schemeClr val="dk2"/>
                  </a:solidFill>
                  <a:prstDash val="solid"/>
                  <a:round/>
                  <a:headEnd len="med" w="med" type="none"/>
                  <a:tailEnd len="med" w="med" type="none"/>
                </a:ln>
              </p:spPr>
            </p:cxnSp>
            <p:cxnSp>
              <p:nvCxnSpPr>
                <p:cNvPr id="254" name="Google Shape;254;p19"/>
                <p:cNvCxnSpPr/>
                <p:nvPr/>
              </p:nvCxnSpPr>
              <p:spPr>
                <a:xfrm flipH="1">
                  <a:off x="2464325" y="2387000"/>
                  <a:ext cx="600" cy="183300"/>
                </a:xfrm>
                <a:prstGeom prst="straightConnector1">
                  <a:avLst/>
                </a:prstGeom>
                <a:noFill/>
                <a:ln cap="flat" cmpd="sng" w="28575">
                  <a:solidFill>
                    <a:schemeClr val="dk2"/>
                  </a:solidFill>
                  <a:prstDash val="solid"/>
                  <a:round/>
                  <a:headEnd len="med" w="med" type="none"/>
                  <a:tailEnd len="med" w="med" type="none"/>
                </a:ln>
              </p:spPr>
            </p:cxnSp>
            <p:cxnSp>
              <p:nvCxnSpPr>
                <p:cNvPr id="255" name="Google Shape;255;p19"/>
                <p:cNvCxnSpPr/>
                <p:nvPr/>
              </p:nvCxnSpPr>
              <p:spPr>
                <a:xfrm flipH="1">
                  <a:off x="2623350" y="2393925"/>
                  <a:ext cx="600" cy="183300"/>
                </a:xfrm>
                <a:prstGeom prst="straightConnector1">
                  <a:avLst/>
                </a:prstGeom>
                <a:noFill/>
                <a:ln cap="flat" cmpd="sng" w="28575">
                  <a:solidFill>
                    <a:schemeClr val="dk2"/>
                  </a:solidFill>
                  <a:prstDash val="solid"/>
                  <a:round/>
                  <a:headEnd len="med" w="med" type="none"/>
                  <a:tailEnd len="med" w="med" type="none"/>
                </a:ln>
              </p:spPr>
            </p:cxnSp>
            <p:cxnSp>
              <p:nvCxnSpPr>
                <p:cNvPr id="256" name="Google Shape;256;p19"/>
                <p:cNvCxnSpPr/>
                <p:nvPr/>
              </p:nvCxnSpPr>
              <p:spPr>
                <a:xfrm flipH="1">
                  <a:off x="2782375" y="2393925"/>
                  <a:ext cx="600" cy="183300"/>
                </a:xfrm>
                <a:prstGeom prst="straightConnector1">
                  <a:avLst/>
                </a:prstGeom>
                <a:noFill/>
                <a:ln cap="flat" cmpd="sng" w="28575">
                  <a:solidFill>
                    <a:schemeClr val="dk2"/>
                  </a:solidFill>
                  <a:prstDash val="solid"/>
                  <a:round/>
                  <a:headEnd len="med" w="med" type="none"/>
                  <a:tailEnd len="med" w="med" type="none"/>
                </a:ln>
              </p:spPr>
            </p:cxnSp>
            <p:cxnSp>
              <p:nvCxnSpPr>
                <p:cNvPr id="257" name="Google Shape;257;p19"/>
                <p:cNvCxnSpPr/>
                <p:nvPr/>
              </p:nvCxnSpPr>
              <p:spPr>
                <a:xfrm>
                  <a:off x="1337075" y="2393925"/>
                  <a:ext cx="1586700" cy="22500"/>
                </a:xfrm>
                <a:prstGeom prst="straightConnector1">
                  <a:avLst/>
                </a:prstGeom>
                <a:noFill/>
                <a:ln cap="flat" cmpd="sng" w="28575">
                  <a:solidFill>
                    <a:srgbClr val="EA9999"/>
                  </a:solidFill>
                  <a:prstDash val="solid"/>
                  <a:round/>
                  <a:headEnd len="med" w="med" type="none"/>
                  <a:tailEnd len="med" w="med" type="none"/>
                </a:ln>
              </p:spPr>
            </p:cxnSp>
          </p:grpSp>
          <p:sp>
            <p:nvSpPr>
              <p:cNvPr id="258" name="Google Shape;258;p19"/>
              <p:cNvSpPr/>
              <p:nvPr/>
            </p:nvSpPr>
            <p:spPr>
              <a:xfrm>
                <a:off x="1257300" y="2410100"/>
                <a:ext cx="155400" cy="137100"/>
              </a:xfrm>
              <a:prstGeom prst="rect">
                <a:avLst/>
              </a:prstGeom>
              <a:solidFill>
                <a:srgbClr val="F3F3F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259" name="Google Shape;259;p19"/>
            <p:cNvSpPr txBox="1"/>
            <p:nvPr/>
          </p:nvSpPr>
          <p:spPr>
            <a:xfrm rot="674196">
              <a:off x="1326011" y="3124087"/>
              <a:ext cx="1608840" cy="324227"/>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200">
                  <a:latin typeface="Josefin Sans"/>
                  <a:ea typeface="Josefin Sans"/>
                  <a:cs typeface="Josefin Sans"/>
                  <a:sym typeface="Josefin Sans"/>
                </a:rPr>
                <a:t>pre-miRNA</a:t>
              </a:r>
              <a:endParaRPr sz="1200">
                <a:latin typeface="Josefin Sans"/>
                <a:ea typeface="Josefin Sans"/>
                <a:cs typeface="Josefin Sans"/>
                <a:sym typeface="Josefin Sans"/>
              </a:endParaRPr>
            </a:p>
          </p:txBody>
        </p:sp>
      </p:grpSp>
      <p:cxnSp>
        <p:nvCxnSpPr>
          <p:cNvPr id="260" name="Google Shape;260;p19"/>
          <p:cNvCxnSpPr/>
          <p:nvPr/>
        </p:nvCxnSpPr>
        <p:spPr>
          <a:xfrm>
            <a:off x="2352375" y="2219075"/>
            <a:ext cx="0" cy="270600"/>
          </a:xfrm>
          <a:prstGeom prst="straightConnector1">
            <a:avLst/>
          </a:prstGeom>
          <a:noFill/>
          <a:ln cap="flat" cmpd="sng" w="9525">
            <a:solidFill>
              <a:srgbClr val="000000"/>
            </a:solidFill>
            <a:prstDash val="solid"/>
            <a:round/>
            <a:headEnd len="med" w="med" type="none"/>
            <a:tailEnd len="med" w="med" type="triangle"/>
          </a:ln>
        </p:spPr>
      </p:cxnSp>
      <p:cxnSp>
        <p:nvCxnSpPr>
          <p:cNvPr id="261" name="Google Shape;261;p19"/>
          <p:cNvCxnSpPr/>
          <p:nvPr/>
        </p:nvCxnSpPr>
        <p:spPr>
          <a:xfrm flipH="1">
            <a:off x="2254650" y="3068800"/>
            <a:ext cx="120300" cy="278400"/>
          </a:xfrm>
          <a:prstGeom prst="straightConnector1">
            <a:avLst/>
          </a:prstGeom>
          <a:noFill/>
          <a:ln cap="flat" cmpd="sng" w="9525">
            <a:solidFill>
              <a:srgbClr val="000000"/>
            </a:solidFill>
            <a:prstDash val="solid"/>
            <a:round/>
            <a:headEnd len="med" w="med" type="none"/>
            <a:tailEnd len="med" w="med" type="triangle"/>
          </a:ln>
        </p:spPr>
      </p:cxnSp>
      <p:cxnSp>
        <p:nvCxnSpPr>
          <p:cNvPr id="262" name="Google Shape;262;p19"/>
          <p:cNvCxnSpPr>
            <a:endCxn id="238" idx="1"/>
          </p:cNvCxnSpPr>
          <p:nvPr/>
        </p:nvCxnSpPr>
        <p:spPr>
          <a:xfrm flipH="1" rot="10800000">
            <a:off x="2450075" y="3749126"/>
            <a:ext cx="339000" cy="49200"/>
          </a:xfrm>
          <a:prstGeom prst="straightConnector1">
            <a:avLst/>
          </a:prstGeom>
          <a:noFill/>
          <a:ln cap="flat" cmpd="sng" w="9525">
            <a:solidFill>
              <a:srgbClr val="000000"/>
            </a:solidFill>
            <a:prstDash val="solid"/>
            <a:round/>
            <a:headEnd len="med" w="med" type="none"/>
            <a:tailEnd len="med" w="med" type="triangle"/>
          </a:ln>
        </p:spPr>
      </p:cxnSp>
      <p:cxnSp>
        <p:nvCxnSpPr>
          <p:cNvPr id="263" name="Google Shape;263;p19"/>
          <p:cNvCxnSpPr>
            <a:stCxn id="239" idx="3"/>
          </p:cNvCxnSpPr>
          <p:nvPr/>
        </p:nvCxnSpPr>
        <p:spPr>
          <a:xfrm>
            <a:off x="3907840" y="3795677"/>
            <a:ext cx="640200" cy="265800"/>
          </a:xfrm>
          <a:prstGeom prst="straightConnector1">
            <a:avLst/>
          </a:prstGeom>
          <a:noFill/>
          <a:ln cap="flat" cmpd="sng" w="9525">
            <a:solidFill>
              <a:srgbClr val="000000"/>
            </a:solidFill>
            <a:prstDash val="solid"/>
            <a:round/>
            <a:headEnd len="med" w="med" type="none"/>
            <a:tailEnd len="med" w="med" type="triangle"/>
          </a:ln>
        </p:spPr>
      </p:cxnSp>
      <p:cxnSp>
        <p:nvCxnSpPr>
          <p:cNvPr id="264" name="Google Shape;264;p19"/>
          <p:cNvCxnSpPr/>
          <p:nvPr/>
        </p:nvCxnSpPr>
        <p:spPr>
          <a:xfrm flipH="1" rot="10800000">
            <a:off x="5638675" y="4004200"/>
            <a:ext cx="554700" cy="111600"/>
          </a:xfrm>
          <a:prstGeom prst="straightConnector1">
            <a:avLst/>
          </a:prstGeom>
          <a:noFill/>
          <a:ln cap="flat" cmpd="sng" w="9525">
            <a:solidFill>
              <a:srgbClr val="000000"/>
            </a:solidFill>
            <a:prstDash val="solid"/>
            <a:round/>
            <a:headEnd len="med" w="med" type="none"/>
            <a:tailEnd len="med" w="med" type="triangle"/>
          </a:ln>
        </p:spPr>
      </p:cxnSp>
      <p:cxnSp>
        <p:nvCxnSpPr>
          <p:cNvPr id="265" name="Google Shape;265;p19"/>
          <p:cNvCxnSpPr/>
          <p:nvPr/>
        </p:nvCxnSpPr>
        <p:spPr>
          <a:xfrm rot="10800000">
            <a:off x="7357250" y="2998000"/>
            <a:ext cx="2700" cy="379200"/>
          </a:xfrm>
          <a:prstGeom prst="straightConnector1">
            <a:avLst/>
          </a:prstGeom>
          <a:noFill/>
          <a:ln cap="flat" cmpd="sng" w="9525">
            <a:solidFill>
              <a:srgbClr val="000000"/>
            </a:solidFill>
            <a:prstDash val="solid"/>
            <a:round/>
            <a:headEnd len="med" w="med" type="none"/>
            <a:tailEnd len="med" w="med" type="triangle"/>
          </a:ln>
        </p:spPr>
      </p:cxnSp>
      <p:sp>
        <p:nvSpPr>
          <p:cNvPr id="266" name="Google Shape;266;p19"/>
          <p:cNvSpPr/>
          <p:nvPr/>
        </p:nvSpPr>
        <p:spPr>
          <a:xfrm rot="-756447">
            <a:off x="4179706" y="1304176"/>
            <a:ext cx="1418529" cy="379707"/>
          </a:xfrm>
          <a:custGeom>
            <a:rect b="b" l="l" r="r" t="t"/>
            <a:pathLst>
              <a:path extrusionOk="0" h="15188" w="74788">
                <a:moveTo>
                  <a:pt x="0" y="1071"/>
                </a:moveTo>
                <a:cubicBezTo>
                  <a:pt x="4606" y="1071"/>
                  <a:pt x="9818" y="-1213"/>
                  <a:pt x="13817" y="1071"/>
                </a:cubicBezTo>
                <a:cubicBezTo>
                  <a:pt x="19888" y="4538"/>
                  <a:pt x="25217" y="10295"/>
                  <a:pt x="32138" y="11283"/>
                </a:cubicBezTo>
                <a:cubicBezTo>
                  <a:pt x="41686" y="12646"/>
                  <a:pt x="51459" y="7294"/>
                  <a:pt x="60972" y="8880"/>
                </a:cubicBezTo>
                <a:cubicBezTo>
                  <a:pt x="65966" y="9713"/>
                  <a:pt x="69986" y="13584"/>
                  <a:pt x="74788" y="15188"/>
                </a:cubicBezTo>
              </a:path>
            </a:pathLst>
          </a:custGeom>
          <a:noFill/>
          <a:ln cap="flat" cmpd="sng" w="28575">
            <a:solidFill>
              <a:schemeClr val="dk2"/>
            </a:solidFill>
            <a:prstDash val="lgDash"/>
            <a:round/>
            <a:headEnd len="med" w="med" type="none"/>
            <a:tailEnd len="med" w="med" type="none"/>
          </a:ln>
        </p:spPr>
      </p:sp>
      <p:sp>
        <p:nvSpPr>
          <p:cNvPr id="267" name="Google Shape;267;p19"/>
          <p:cNvSpPr txBox="1"/>
          <p:nvPr/>
        </p:nvSpPr>
        <p:spPr>
          <a:xfrm>
            <a:off x="4081063" y="1617388"/>
            <a:ext cx="1615800" cy="3228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200">
                <a:latin typeface="Josefin Sans"/>
                <a:ea typeface="Josefin Sans"/>
                <a:cs typeface="Josefin Sans"/>
                <a:sym typeface="Josefin Sans"/>
              </a:rPr>
              <a:t>Fragmented mRNA</a:t>
            </a:r>
            <a:endParaRPr sz="1200">
              <a:latin typeface="Josefin Sans"/>
              <a:ea typeface="Josefin Sans"/>
              <a:cs typeface="Josefin Sans"/>
              <a:sym typeface="Josefin Sans"/>
            </a:endParaRPr>
          </a:p>
        </p:txBody>
      </p:sp>
      <p:cxnSp>
        <p:nvCxnSpPr>
          <p:cNvPr id="268" name="Google Shape;268;p19"/>
          <p:cNvCxnSpPr/>
          <p:nvPr/>
        </p:nvCxnSpPr>
        <p:spPr>
          <a:xfrm rot="10800000">
            <a:off x="5841675" y="1617400"/>
            <a:ext cx="481200" cy="195600"/>
          </a:xfrm>
          <a:prstGeom prst="straightConnector1">
            <a:avLst/>
          </a:prstGeom>
          <a:noFill/>
          <a:ln cap="flat" cmpd="sng" w="9525">
            <a:solidFill>
              <a:srgbClr val="000000"/>
            </a:solidFill>
            <a:prstDash val="solid"/>
            <a:round/>
            <a:headEnd len="med" w="med" type="none"/>
            <a:tailEnd len="med" w="med" type="triangle"/>
          </a:ln>
        </p:spPr>
      </p:cxnSp>
      <p:sp>
        <p:nvSpPr>
          <p:cNvPr id="269" name="Google Shape;269;p19"/>
          <p:cNvSpPr txBox="1"/>
          <p:nvPr/>
        </p:nvSpPr>
        <p:spPr>
          <a:xfrm>
            <a:off x="8275" y="-100350"/>
            <a:ext cx="9144000" cy="2784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100">
                <a:latin typeface="Josefin Sans"/>
                <a:ea typeface="Josefin Sans"/>
                <a:cs typeface="Josefin Sans"/>
                <a:sym typeface="Josefin Sans"/>
              </a:rPr>
              <a:t>Don’t worry about the different types of miRNA! Just focus on what’s being done to it. </a:t>
            </a:r>
            <a:endParaRPr sz="1100">
              <a:latin typeface="Josefin Sans"/>
              <a:ea typeface="Josefin Sans"/>
              <a:cs typeface="Josefin Sans"/>
              <a:sym typeface="Josefin Sans"/>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3" name="Shape 273"/>
        <p:cNvGrpSpPr/>
        <p:nvPr/>
      </p:nvGrpSpPr>
      <p:grpSpPr>
        <a:xfrm>
          <a:off x="0" y="0"/>
          <a:ext cx="0" cy="0"/>
          <a:chOff x="0" y="0"/>
          <a:chExt cx="0" cy="0"/>
        </a:xfrm>
      </p:grpSpPr>
      <p:sp>
        <p:nvSpPr>
          <p:cNvPr id="274" name="Google Shape;274;p20"/>
          <p:cNvSpPr/>
          <p:nvPr/>
        </p:nvSpPr>
        <p:spPr>
          <a:xfrm>
            <a:off x="311700" y="1187025"/>
            <a:ext cx="8710200" cy="3619200"/>
          </a:xfrm>
          <a:prstGeom prst="ellipse">
            <a:avLst/>
          </a:prstGeom>
          <a:solidFill>
            <a:srgbClr val="F3F3F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275" name="Google Shape;275;p20"/>
          <p:cNvGrpSpPr/>
          <p:nvPr/>
        </p:nvGrpSpPr>
        <p:grpSpPr>
          <a:xfrm>
            <a:off x="481550" y="944688"/>
            <a:ext cx="1615800" cy="544700"/>
            <a:chOff x="1322525" y="2954300"/>
            <a:chExt cx="1615800" cy="544700"/>
          </a:xfrm>
        </p:grpSpPr>
        <p:grpSp>
          <p:nvGrpSpPr>
            <p:cNvPr id="276" name="Google Shape;276;p20"/>
            <p:cNvGrpSpPr/>
            <p:nvPr/>
          </p:nvGrpSpPr>
          <p:grpSpPr>
            <a:xfrm>
              <a:off x="1337075" y="2954300"/>
              <a:ext cx="1586700" cy="216600"/>
              <a:chOff x="1337075" y="2370350"/>
              <a:chExt cx="1586700" cy="216600"/>
            </a:xfrm>
          </p:grpSpPr>
          <p:cxnSp>
            <p:nvCxnSpPr>
              <p:cNvPr id="277" name="Google Shape;277;p20"/>
              <p:cNvCxnSpPr/>
              <p:nvPr/>
            </p:nvCxnSpPr>
            <p:spPr>
              <a:xfrm>
                <a:off x="1455975" y="2478650"/>
                <a:ext cx="0" cy="0"/>
              </a:xfrm>
              <a:prstGeom prst="straightConnector1">
                <a:avLst/>
              </a:prstGeom>
              <a:noFill/>
              <a:ln cap="flat" cmpd="sng" w="28575">
                <a:solidFill>
                  <a:srgbClr val="434343"/>
                </a:solidFill>
                <a:prstDash val="solid"/>
                <a:round/>
                <a:headEnd len="med" w="med" type="none"/>
                <a:tailEnd len="med" w="med" type="none"/>
              </a:ln>
            </p:spPr>
          </p:cxnSp>
          <p:cxnSp>
            <p:nvCxnSpPr>
              <p:cNvPr id="278" name="Google Shape;278;p20"/>
              <p:cNvCxnSpPr/>
              <p:nvPr/>
            </p:nvCxnSpPr>
            <p:spPr>
              <a:xfrm>
                <a:off x="1455975" y="2478650"/>
                <a:ext cx="0" cy="0"/>
              </a:xfrm>
              <a:prstGeom prst="straightConnector1">
                <a:avLst/>
              </a:prstGeom>
              <a:noFill/>
              <a:ln cap="flat" cmpd="sng" w="28575">
                <a:solidFill>
                  <a:srgbClr val="434343"/>
                </a:solidFill>
                <a:prstDash val="solid"/>
                <a:round/>
                <a:headEnd len="med" w="med" type="none"/>
                <a:tailEnd len="med" w="med" type="none"/>
              </a:ln>
            </p:spPr>
          </p:cxnSp>
          <p:cxnSp>
            <p:nvCxnSpPr>
              <p:cNvPr id="279" name="Google Shape;279;p20"/>
              <p:cNvCxnSpPr/>
              <p:nvPr/>
            </p:nvCxnSpPr>
            <p:spPr>
              <a:xfrm>
                <a:off x="1337075" y="2564450"/>
                <a:ext cx="1586700" cy="22500"/>
              </a:xfrm>
              <a:prstGeom prst="straightConnector1">
                <a:avLst/>
              </a:prstGeom>
              <a:noFill/>
              <a:ln cap="flat" cmpd="sng" w="28575">
                <a:solidFill>
                  <a:srgbClr val="B4A7D6"/>
                </a:solidFill>
                <a:prstDash val="solid"/>
                <a:round/>
                <a:headEnd len="med" w="med" type="none"/>
                <a:tailEnd len="med" w="med" type="none"/>
              </a:ln>
            </p:spPr>
          </p:cxnSp>
          <p:grpSp>
            <p:nvGrpSpPr>
              <p:cNvPr id="280" name="Google Shape;280;p20"/>
              <p:cNvGrpSpPr/>
              <p:nvPr/>
            </p:nvGrpSpPr>
            <p:grpSpPr>
              <a:xfrm>
                <a:off x="1337075" y="2370350"/>
                <a:ext cx="1586700" cy="206875"/>
                <a:chOff x="1337075" y="2370350"/>
                <a:chExt cx="1586700" cy="206875"/>
              </a:xfrm>
            </p:grpSpPr>
            <p:cxnSp>
              <p:nvCxnSpPr>
                <p:cNvPr id="281" name="Google Shape;281;p20"/>
                <p:cNvCxnSpPr/>
                <p:nvPr/>
              </p:nvCxnSpPr>
              <p:spPr>
                <a:xfrm flipH="1">
                  <a:off x="1455375" y="2387000"/>
                  <a:ext cx="600" cy="183300"/>
                </a:xfrm>
                <a:prstGeom prst="straightConnector1">
                  <a:avLst/>
                </a:prstGeom>
                <a:noFill/>
                <a:ln cap="flat" cmpd="sng" w="28575">
                  <a:solidFill>
                    <a:schemeClr val="dk2"/>
                  </a:solidFill>
                  <a:prstDash val="solid"/>
                  <a:round/>
                  <a:headEnd len="med" w="med" type="none"/>
                  <a:tailEnd len="med" w="med" type="none"/>
                </a:ln>
              </p:spPr>
            </p:cxnSp>
            <p:cxnSp>
              <p:nvCxnSpPr>
                <p:cNvPr id="282" name="Google Shape;282;p20"/>
                <p:cNvCxnSpPr/>
                <p:nvPr/>
              </p:nvCxnSpPr>
              <p:spPr>
                <a:xfrm flipH="1">
                  <a:off x="1570675" y="2387000"/>
                  <a:ext cx="600" cy="183300"/>
                </a:xfrm>
                <a:prstGeom prst="straightConnector1">
                  <a:avLst/>
                </a:prstGeom>
                <a:noFill/>
                <a:ln cap="flat" cmpd="sng" w="28575">
                  <a:solidFill>
                    <a:schemeClr val="dk2"/>
                  </a:solidFill>
                  <a:prstDash val="solid"/>
                  <a:round/>
                  <a:headEnd len="med" w="med" type="none"/>
                  <a:tailEnd len="med" w="med" type="none"/>
                </a:ln>
              </p:spPr>
            </p:cxnSp>
            <p:cxnSp>
              <p:nvCxnSpPr>
                <p:cNvPr id="283" name="Google Shape;283;p20"/>
                <p:cNvCxnSpPr/>
                <p:nvPr/>
              </p:nvCxnSpPr>
              <p:spPr>
                <a:xfrm flipH="1">
                  <a:off x="1685975" y="2387000"/>
                  <a:ext cx="600" cy="183300"/>
                </a:xfrm>
                <a:prstGeom prst="straightConnector1">
                  <a:avLst/>
                </a:prstGeom>
                <a:noFill/>
                <a:ln cap="flat" cmpd="sng" w="28575">
                  <a:solidFill>
                    <a:schemeClr val="dk2"/>
                  </a:solidFill>
                  <a:prstDash val="solid"/>
                  <a:round/>
                  <a:headEnd len="med" w="med" type="none"/>
                  <a:tailEnd len="med" w="med" type="none"/>
                </a:ln>
              </p:spPr>
            </p:cxnSp>
            <p:cxnSp>
              <p:nvCxnSpPr>
                <p:cNvPr id="284" name="Google Shape;284;p20"/>
                <p:cNvCxnSpPr/>
                <p:nvPr/>
              </p:nvCxnSpPr>
              <p:spPr>
                <a:xfrm flipH="1">
                  <a:off x="1845000" y="2387000"/>
                  <a:ext cx="600" cy="183300"/>
                </a:xfrm>
                <a:prstGeom prst="straightConnector1">
                  <a:avLst/>
                </a:prstGeom>
                <a:noFill/>
                <a:ln cap="flat" cmpd="sng" w="28575">
                  <a:solidFill>
                    <a:schemeClr val="dk2"/>
                  </a:solidFill>
                  <a:prstDash val="solid"/>
                  <a:round/>
                  <a:headEnd len="med" w="med" type="none"/>
                  <a:tailEnd len="med" w="med" type="none"/>
                </a:ln>
              </p:spPr>
            </p:cxnSp>
            <p:cxnSp>
              <p:nvCxnSpPr>
                <p:cNvPr id="285" name="Google Shape;285;p20"/>
                <p:cNvCxnSpPr/>
                <p:nvPr/>
              </p:nvCxnSpPr>
              <p:spPr>
                <a:xfrm flipH="1">
                  <a:off x="1959850" y="2387000"/>
                  <a:ext cx="600" cy="183300"/>
                </a:xfrm>
                <a:prstGeom prst="straightConnector1">
                  <a:avLst/>
                </a:prstGeom>
                <a:noFill/>
                <a:ln cap="flat" cmpd="sng" w="28575">
                  <a:solidFill>
                    <a:schemeClr val="dk2"/>
                  </a:solidFill>
                  <a:prstDash val="solid"/>
                  <a:round/>
                  <a:headEnd len="med" w="med" type="none"/>
                  <a:tailEnd len="med" w="med" type="none"/>
                </a:ln>
              </p:spPr>
            </p:cxnSp>
            <p:cxnSp>
              <p:nvCxnSpPr>
                <p:cNvPr id="286" name="Google Shape;286;p20"/>
                <p:cNvCxnSpPr/>
                <p:nvPr/>
              </p:nvCxnSpPr>
              <p:spPr>
                <a:xfrm flipH="1">
                  <a:off x="2074700" y="2387000"/>
                  <a:ext cx="600" cy="183300"/>
                </a:xfrm>
                <a:prstGeom prst="straightConnector1">
                  <a:avLst/>
                </a:prstGeom>
                <a:noFill/>
                <a:ln cap="flat" cmpd="sng" w="28575">
                  <a:solidFill>
                    <a:schemeClr val="dk2"/>
                  </a:solidFill>
                  <a:prstDash val="solid"/>
                  <a:round/>
                  <a:headEnd len="med" w="med" type="none"/>
                  <a:tailEnd len="med" w="med" type="none"/>
                </a:ln>
              </p:spPr>
            </p:cxnSp>
            <p:cxnSp>
              <p:nvCxnSpPr>
                <p:cNvPr id="287" name="Google Shape;287;p20"/>
                <p:cNvCxnSpPr/>
                <p:nvPr/>
              </p:nvCxnSpPr>
              <p:spPr>
                <a:xfrm flipH="1">
                  <a:off x="2211863" y="2387000"/>
                  <a:ext cx="600" cy="183300"/>
                </a:xfrm>
                <a:prstGeom prst="straightConnector1">
                  <a:avLst/>
                </a:prstGeom>
                <a:noFill/>
                <a:ln cap="flat" cmpd="sng" w="28575">
                  <a:solidFill>
                    <a:schemeClr val="dk2"/>
                  </a:solidFill>
                  <a:prstDash val="solid"/>
                  <a:round/>
                  <a:headEnd len="med" w="med" type="none"/>
                  <a:tailEnd len="med" w="med" type="none"/>
                </a:ln>
              </p:spPr>
            </p:cxnSp>
            <p:cxnSp>
              <p:nvCxnSpPr>
                <p:cNvPr id="288" name="Google Shape;288;p20"/>
                <p:cNvCxnSpPr/>
                <p:nvPr/>
              </p:nvCxnSpPr>
              <p:spPr>
                <a:xfrm flipH="1">
                  <a:off x="2349025" y="2393925"/>
                  <a:ext cx="600" cy="183300"/>
                </a:xfrm>
                <a:prstGeom prst="straightConnector1">
                  <a:avLst/>
                </a:prstGeom>
                <a:noFill/>
                <a:ln cap="flat" cmpd="sng" w="28575">
                  <a:solidFill>
                    <a:schemeClr val="dk2"/>
                  </a:solidFill>
                  <a:prstDash val="solid"/>
                  <a:round/>
                  <a:headEnd len="med" w="med" type="none"/>
                  <a:tailEnd len="med" w="med" type="none"/>
                </a:ln>
              </p:spPr>
            </p:cxnSp>
            <p:cxnSp>
              <p:nvCxnSpPr>
                <p:cNvPr id="289" name="Google Shape;289;p20"/>
                <p:cNvCxnSpPr/>
                <p:nvPr/>
              </p:nvCxnSpPr>
              <p:spPr>
                <a:xfrm flipH="1">
                  <a:off x="2464325" y="2387000"/>
                  <a:ext cx="600" cy="183300"/>
                </a:xfrm>
                <a:prstGeom prst="straightConnector1">
                  <a:avLst/>
                </a:prstGeom>
                <a:noFill/>
                <a:ln cap="flat" cmpd="sng" w="28575">
                  <a:solidFill>
                    <a:schemeClr val="dk2"/>
                  </a:solidFill>
                  <a:prstDash val="solid"/>
                  <a:round/>
                  <a:headEnd len="med" w="med" type="none"/>
                  <a:tailEnd len="med" w="med" type="none"/>
                </a:ln>
              </p:spPr>
            </p:cxnSp>
            <p:cxnSp>
              <p:nvCxnSpPr>
                <p:cNvPr id="290" name="Google Shape;290;p20"/>
                <p:cNvCxnSpPr/>
                <p:nvPr/>
              </p:nvCxnSpPr>
              <p:spPr>
                <a:xfrm flipH="1">
                  <a:off x="2623350" y="2393925"/>
                  <a:ext cx="600" cy="183300"/>
                </a:xfrm>
                <a:prstGeom prst="straightConnector1">
                  <a:avLst/>
                </a:prstGeom>
                <a:noFill/>
                <a:ln cap="flat" cmpd="sng" w="28575">
                  <a:solidFill>
                    <a:schemeClr val="dk2"/>
                  </a:solidFill>
                  <a:prstDash val="solid"/>
                  <a:round/>
                  <a:headEnd len="med" w="med" type="none"/>
                  <a:tailEnd len="med" w="med" type="none"/>
                </a:ln>
              </p:spPr>
            </p:cxnSp>
            <p:cxnSp>
              <p:nvCxnSpPr>
                <p:cNvPr id="291" name="Google Shape;291;p20"/>
                <p:cNvCxnSpPr/>
                <p:nvPr/>
              </p:nvCxnSpPr>
              <p:spPr>
                <a:xfrm flipH="1">
                  <a:off x="2782375" y="2393925"/>
                  <a:ext cx="600" cy="183300"/>
                </a:xfrm>
                <a:prstGeom prst="straightConnector1">
                  <a:avLst/>
                </a:prstGeom>
                <a:noFill/>
                <a:ln cap="flat" cmpd="sng" w="28575">
                  <a:solidFill>
                    <a:schemeClr val="dk2"/>
                  </a:solidFill>
                  <a:prstDash val="solid"/>
                  <a:round/>
                  <a:headEnd len="med" w="med" type="none"/>
                  <a:tailEnd len="med" w="med" type="none"/>
                </a:ln>
              </p:spPr>
            </p:cxnSp>
            <p:cxnSp>
              <p:nvCxnSpPr>
                <p:cNvPr id="292" name="Google Shape;292;p20"/>
                <p:cNvCxnSpPr/>
                <p:nvPr/>
              </p:nvCxnSpPr>
              <p:spPr>
                <a:xfrm>
                  <a:off x="1337075" y="2370350"/>
                  <a:ext cx="1586700" cy="22500"/>
                </a:xfrm>
                <a:prstGeom prst="straightConnector1">
                  <a:avLst/>
                </a:prstGeom>
                <a:noFill/>
                <a:ln cap="flat" cmpd="sng" w="28575">
                  <a:solidFill>
                    <a:srgbClr val="9FC5E8"/>
                  </a:solidFill>
                  <a:prstDash val="solid"/>
                  <a:round/>
                  <a:headEnd len="med" w="med" type="none"/>
                  <a:tailEnd len="med" w="med" type="none"/>
                </a:ln>
              </p:spPr>
            </p:cxnSp>
          </p:grpSp>
        </p:grpSp>
        <p:sp>
          <p:nvSpPr>
            <p:cNvPr id="293" name="Google Shape;293;p20"/>
            <p:cNvSpPr txBox="1"/>
            <p:nvPr/>
          </p:nvSpPr>
          <p:spPr>
            <a:xfrm>
              <a:off x="1322525" y="3176200"/>
              <a:ext cx="1615800" cy="3228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200">
                  <a:latin typeface="Josefin Sans"/>
                  <a:ea typeface="Josefin Sans"/>
                  <a:cs typeface="Josefin Sans"/>
                  <a:sym typeface="Josefin Sans"/>
                </a:rPr>
                <a:t> Foreign </a:t>
              </a:r>
              <a:r>
                <a:rPr lang="en" sz="1200">
                  <a:latin typeface="Josefin Sans"/>
                  <a:ea typeface="Josefin Sans"/>
                  <a:cs typeface="Josefin Sans"/>
                  <a:sym typeface="Josefin Sans"/>
                </a:rPr>
                <a:t>RNA</a:t>
              </a:r>
              <a:endParaRPr sz="1200">
                <a:latin typeface="Josefin Sans"/>
                <a:ea typeface="Josefin Sans"/>
                <a:cs typeface="Josefin Sans"/>
                <a:sym typeface="Josefin Sans"/>
              </a:endParaRPr>
            </a:p>
          </p:txBody>
        </p:sp>
      </p:grpSp>
      <p:grpSp>
        <p:nvGrpSpPr>
          <p:cNvPr id="294" name="Google Shape;294;p20"/>
          <p:cNvGrpSpPr/>
          <p:nvPr/>
        </p:nvGrpSpPr>
        <p:grpSpPr>
          <a:xfrm>
            <a:off x="5127625" y="1670538"/>
            <a:ext cx="1901100" cy="983800"/>
            <a:chOff x="5510175" y="2387000"/>
            <a:chExt cx="1901100" cy="983800"/>
          </a:xfrm>
        </p:grpSpPr>
        <p:sp>
          <p:nvSpPr>
            <p:cNvPr id="295" name="Google Shape;295;p20"/>
            <p:cNvSpPr/>
            <p:nvPr/>
          </p:nvSpPr>
          <p:spPr>
            <a:xfrm>
              <a:off x="5510175" y="2387000"/>
              <a:ext cx="1901100" cy="908700"/>
            </a:xfrm>
            <a:prstGeom prst="ellipse">
              <a:avLst/>
            </a:prstGeom>
            <a:solidFill>
              <a:srgbClr val="999999"/>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a:latin typeface="Josefin Sans"/>
                  <a:ea typeface="Josefin Sans"/>
                  <a:cs typeface="Josefin Sans"/>
                  <a:sym typeface="Josefin Sans"/>
                </a:rPr>
                <a:t>RISC Complex</a:t>
              </a:r>
              <a:endParaRPr>
                <a:latin typeface="Josefin Sans"/>
                <a:ea typeface="Josefin Sans"/>
                <a:cs typeface="Josefin Sans"/>
                <a:sym typeface="Josefin Sans"/>
              </a:endParaRPr>
            </a:p>
            <a:p>
              <a:pPr indent="0" lvl="0" marL="0" rtl="0" algn="ctr">
                <a:spcBef>
                  <a:spcPts val="0"/>
                </a:spcBef>
                <a:spcAft>
                  <a:spcPts val="0"/>
                </a:spcAft>
                <a:buNone/>
              </a:pPr>
              <a:r>
                <a:rPr lang="en" sz="1000">
                  <a:latin typeface="Josefin Sans"/>
                  <a:ea typeface="Josefin Sans"/>
                  <a:cs typeface="Josefin Sans"/>
                  <a:sym typeface="Josefin Sans"/>
                </a:rPr>
                <a:t>Argonaute</a:t>
              </a:r>
              <a:endParaRPr sz="1000">
                <a:latin typeface="Josefin Sans"/>
                <a:ea typeface="Josefin Sans"/>
                <a:cs typeface="Josefin Sans"/>
                <a:sym typeface="Josefin Sans"/>
              </a:endParaRPr>
            </a:p>
            <a:p>
              <a:pPr indent="0" lvl="0" marL="0" rtl="0" algn="ctr">
                <a:spcBef>
                  <a:spcPts val="0"/>
                </a:spcBef>
                <a:spcAft>
                  <a:spcPts val="0"/>
                </a:spcAft>
                <a:buNone/>
              </a:pPr>
              <a:r>
                <a:t/>
              </a:r>
              <a:endParaRPr sz="1000">
                <a:latin typeface="Josefin Sans"/>
                <a:ea typeface="Josefin Sans"/>
                <a:cs typeface="Josefin Sans"/>
                <a:sym typeface="Josefin Sans"/>
              </a:endParaRPr>
            </a:p>
          </p:txBody>
        </p:sp>
        <p:grpSp>
          <p:nvGrpSpPr>
            <p:cNvPr id="296" name="Google Shape;296;p20"/>
            <p:cNvGrpSpPr/>
            <p:nvPr/>
          </p:nvGrpSpPr>
          <p:grpSpPr>
            <a:xfrm>
              <a:off x="5835975" y="3163925"/>
              <a:ext cx="1249500" cy="206875"/>
              <a:chOff x="1337075" y="2370350"/>
              <a:chExt cx="1249500" cy="206875"/>
            </a:xfrm>
          </p:grpSpPr>
          <p:cxnSp>
            <p:nvCxnSpPr>
              <p:cNvPr id="297" name="Google Shape;297;p20"/>
              <p:cNvCxnSpPr/>
              <p:nvPr/>
            </p:nvCxnSpPr>
            <p:spPr>
              <a:xfrm flipH="1">
                <a:off x="1685975" y="2387000"/>
                <a:ext cx="600" cy="183300"/>
              </a:xfrm>
              <a:prstGeom prst="straightConnector1">
                <a:avLst/>
              </a:prstGeom>
              <a:noFill/>
              <a:ln cap="flat" cmpd="sng" w="28575">
                <a:solidFill>
                  <a:schemeClr val="dk2"/>
                </a:solidFill>
                <a:prstDash val="solid"/>
                <a:round/>
                <a:headEnd len="med" w="med" type="none"/>
                <a:tailEnd len="med" w="med" type="none"/>
              </a:ln>
            </p:spPr>
          </p:cxnSp>
          <p:cxnSp>
            <p:nvCxnSpPr>
              <p:cNvPr id="298" name="Google Shape;298;p20"/>
              <p:cNvCxnSpPr/>
              <p:nvPr/>
            </p:nvCxnSpPr>
            <p:spPr>
              <a:xfrm flipH="1">
                <a:off x="1845000" y="2387000"/>
                <a:ext cx="600" cy="183300"/>
              </a:xfrm>
              <a:prstGeom prst="straightConnector1">
                <a:avLst/>
              </a:prstGeom>
              <a:noFill/>
              <a:ln cap="flat" cmpd="sng" w="28575">
                <a:solidFill>
                  <a:schemeClr val="dk2"/>
                </a:solidFill>
                <a:prstDash val="solid"/>
                <a:round/>
                <a:headEnd len="med" w="med" type="none"/>
                <a:tailEnd len="med" w="med" type="none"/>
              </a:ln>
            </p:spPr>
          </p:cxnSp>
          <p:cxnSp>
            <p:nvCxnSpPr>
              <p:cNvPr id="299" name="Google Shape;299;p20"/>
              <p:cNvCxnSpPr/>
              <p:nvPr/>
            </p:nvCxnSpPr>
            <p:spPr>
              <a:xfrm flipH="1">
                <a:off x="1959850" y="2387000"/>
                <a:ext cx="600" cy="183300"/>
              </a:xfrm>
              <a:prstGeom prst="straightConnector1">
                <a:avLst/>
              </a:prstGeom>
              <a:noFill/>
              <a:ln cap="flat" cmpd="sng" w="28575">
                <a:solidFill>
                  <a:schemeClr val="dk2"/>
                </a:solidFill>
                <a:prstDash val="solid"/>
                <a:round/>
                <a:headEnd len="med" w="med" type="none"/>
                <a:tailEnd len="med" w="med" type="none"/>
              </a:ln>
            </p:spPr>
          </p:cxnSp>
          <p:cxnSp>
            <p:nvCxnSpPr>
              <p:cNvPr id="300" name="Google Shape;300;p20"/>
              <p:cNvCxnSpPr/>
              <p:nvPr/>
            </p:nvCxnSpPr>
            <p:spPr>
              <a:xfrm flipH="1">
                <a:off x="2074700" y="2387000"/>
                <a:ext cx="600" cy="183300"/>
              </a:xfrm>
              <a:prstGeom prst="straightConnector1">
                <a:avLst/>
              </a:prstGeom>
              <a:noFill/>
              <a:ln cap="flat" cmpd="sng" w="28575">
                <a:solidFill>
                  <a:schemeClr val="dk2"/>
                </a:solidFill>
                <a:prstDash val="solid"/>
                <a:round/>
                <a:headEnd len="med" w="med" type="none"/>
                <a:tailEnd len="med" w="med" type="none"/>
              </a:ln>
            </p:spPr>
          </p:cxnSp>
          <p:cxnSp>
            <p:nvCxnSpPr>
              <p:cNvPr id="301" name="Google Shape;301;p20"/>
              <p:cNvCxnSpPr/>
              <p:nvPr/>
            </p:nvCxnSpPr>
            <p:spPr>
              <a:xfrm flipH="1">
                <a:off x="2211863" y="2387000"/>
                <a:ext cx="600" cy="183300"/>
              </a:xfrm>
              <a:prstGeom prst="straightConnector1">
                <a:avLst/>
              </a:prstGeom>
              <a:noFill/>
              <a:ln cap="flat" cmpd="sng" w="28575">
                <a:solidFill>
                  <a:schemeClr val="dk2"/>
                </a:solidFill>
                <a:prstDash val="solid"/>
                <a:round/>
                <a:headEnd len="med" w="med" type="none"/>
                <a:tailEnd len="med" w="med" type="none"/>
              </a:ln>
            </p:spPr>
          </p:cxnSp>
          <p:cxnSp>
            <p:nvCxnSpPr>
              <p:cNvPr id="302" name="Google Shape;302;p20"/>
              <p:cNvCxnSpPr/>
              <p:nvPr/>
            </p:nvCxnSpPr>
            <p:spPr>
              <a:xfrm flipH="1">
                <a:off x="2349025" y="2393925"/>
                <a:ext cx="600" cy="183300"/>
              </a:xfrm>
              <a:prstGeom prst="straightConnector1">
                <a:avLst/>
              </a:prstGeom>
              <a:noFill/>
              <a:ln cap="flat" cmpd="sng" w="28575">
                <a:solidFill>
                  <a:schemeClr val="dk2"/>
                </a:solidFill>
                <a:prstDash val="solid"/>
                <a:round/>
                <a:headEnd len="med" w="med" type="none"/>
                <a:tailEnd len="med" w="med" type="none"/>
              </a:ln>
            </p:spPr>
          </p:cxnSp>
          <p:cxnSp>
            <p:nvCxnSpPr>
              <p:cNvPr id="303" name="Google Shape;303;p20"/>
              <p:cNvCxnSpPr/>
              <p:nvPr/>
            </p:nvCxnSpPr>
            <p:spPr>
              <a:xfrm flipH="1">
                <a:off x="2464325" y="2387000"/>
                <a:ext cx="600" cy="183300"/>
              </a:xfrm>
              <a:prstGeom prst="straightConnector1">
                <a:avLst/>
              </a:prstGeom>
              <a:noFill/>
              <a:ln cap="flat" cmpd="sng" w="28575">
                <a:solidFill>
                  <a:schemeClr val="dk2"/>
                </a:solidFill>
                <a:prstDash val="solid"/>
                <a:round/>
                <a:headEnd len="med" w="med" type="none"/>
                <a:tailEnd len="med" w="med" type="none"/>
              </a:ln>
            </p:spPr>
          </p:cxnSp>
          <p:cxnSp>
            <p:nvCxnSpPr>
              <p:cNvPr id="304" name="Google Shape;304;p20"/>
              <p:cNvCxnSpPr/>
              <p:nvPr/>
            </p:nvCxnSpPr>
            <p:spPr>
              <a:xfrm>
                <a:off x="1337075" y="2370350"/>
                <a:ext cx="1249500" cy="17400"/>
              </a:xfrm>
              <a:prstGeom prst="straightConnector1">
                <a:avLst/>
              </a:prstGeom>
              <a:noFill/>
              <a:ln cap="flat" cmpd="sng" w="28575">
                <a:solidFill>
                  <a:srgbClr val="B4A7D6"/>
                </a:solidFill>
                <a:prstDash val="solid"/>
                <a:round/>
                <a:headEnd len="med" w="med" type="none"/>
                <a:tailEnd len="med" w="med" type="none"/>
              </a:ln>
            </p:spPr>
          </p:cxnSp>
          <p:cxnSp>
            <p:nvCxnSpPr>
              <p:cNvPr id="305" name="Google Shape;305;p20"/>
              <p:cNvCxnSpPr/>
              <p:nvPr/>
            </p:nvCxnSpPr>
            <p:spPr>
              <a:xfrm flipH="1">
                <a:off x="1570675" y="2387000"/>
                <a:ext cx="600" cy="183300"/>
              </a:xfrm>
              <a:prstGeom prst="straightConnector1">
                <a:avLst/>
              </a:prstGeom>
              <a:noFill/>
              <a:ln cap="flat" cmpd="sng" w="28575">
                <a:solidFill>
                  <a:schemeClr val="dk2"/>
                </a:solidFill>
                <a:prstDash val="solid"/>
                <a:round/>
                <a:headEnd len="med" w="med" type="none"/>
                <a:tailEnd len="med" w="med" type="none"/>
              </a:ln>
            </p:spPr>
          </p:cxnSp>
          <p:cxnSp>
            <p:nvCxnSpPr>
              <p:cNvPr id="306" name="Google Shape;306;p20"/>
              <p:cNvCxnSpPr/>
              <p:nvPr/>
            </p:nvCxnSpPr>
            <p:spPr>
              <a:xfrm flipH="1">
                <a:off x="1455375" y="2387000"/>
                <a:ext cx="600" cy="183300"/>
              </a:xfrm>
              <a:prstGeom prst="straightConnector1">
                <a:avLst/>
              </a:prstGeom>
              <a:noFill/>
              <a:ln cap="flat" cmpd="sng" w="28575">
                <a:solidFill>
                  <a:schemeClr val="dk2"/>
                </a:solidFill>
                <a:prstDash val="solid"/>
                <a:round/>
                <a:headEnd len="med" w="med" type="none"/>
                <a:tailEnd len="med" w="med" type="none"/>
              </a:ln>
            </p:spPr>
          </p:cxnSp>
        </p:grpSp>
      </p:grpSp>
      <p:grpSp>
        <p:nvGrpSpPr>
          <p:cNvPr id="307" name="Google Shape;307;p20"/>
          <p:cNvGrpSpPr/>
          <p:nvPr/>
        </p:nvGrpSpPr>
        <p:grpSpPr>
          <a:xfrm>
            <a:off x="3807888" y="3254625"/>
            <a:ext cx="3503375" cy="1386488"/>
            <a:chOff x="5059625" y="3432950"/>
            <a:chExt cx="3503375" cy="1386488"/>
          </a:xfrm>
        </p:grpSpPr>
        <p:sp>
          <p:nvSpPr>
            <p:cNvPr id="308" name="Google Shape;308;p20"/>
            <p:cNvSpPr txBox="1"/>
            <p:nvPr/>
          </p:nvSpPr>
          <p:spPr>
            <a:xfrm>
              <a:off x="5865300" y="4496638"/>
              <a:ext cx="1615800" cy="3228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200">
                  <a:latin typeface="Josefin Sans"/>
                  <a:ea typeface="Josefin Sans"/>
                  <a:cs typeface="Josefin Sans"/>
                  <a:sym typeface="Josefin Sans"/>
                </a:rPr>
                <a:t>Blocked Translation</a:t>
              </a:r>
              <a:endParaRPr sz="1200">
                <a:latin typeface="Josefin Sans"/>
                <a:ea typeface="Josefin Sans"/>
                <a:cs typeface="Josefin Sans"/>
                <a:sym typeface="Josefin Sans"/>
              </a:endParaRPr>
            </a:p>
          </p:txBody>
        </p:sp>
        <p:sp>
          <p:nvSpPr>
            <p:cNvPr id="309" name="Google Shape;309;p20"/>
            <p:cNvSpPr txBox="1"/>
            <p:nvPr/>
          </p:nvSpPr>
          <p:spPr>
            <a:xfrm>
              <a:off x="6947200" y="4163700"/>
              <a:ext cx="1615800" cy="3228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000">
                  <a:latin typeface="Josefin Sans"/>
                  <a:ea typeface="Josefin Sans"/>
                  <a:cs typeface="Josefin Sans"/>
                  <a:sym typeface="Josefin Sans"/>
                </a:rPr>
                <a:t>mRNA</a:t>
              </a:r>
              <a:endParaRPr sz="1000">
                <a:latin typeface="Josefin Sans"/>
                <a:ea typeface="Josefin Sans"/>
                <a:cs typeface="Josefin Sans"/>
                <a:sym typeface="Josefin Sans"/>
              </a:endParaRPr>
            </a:p>
          </p:txBody>
        </p:sp>
        <p:sp>
          <p:nvSpPr>
            <p:cNvPr id="310" name="Google Shape;310;p20"/>
            <p:cNvSpPr/>
            <p:nvPr/>
          </p:nvSpPr>
          <p:spPr>
            <a:xfrm>
              <a:off x="5262375" y="4176150"/>
              <a:ext cx="347100" cy="263100"/>
            </a:xfrm>
            <a:prstGeom prst="ellipse">
              <a:avLst/>
            </a:prstGeom>
            <a:solidFill>
              <a:srgbClr val="0000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11" name="Google Shape;311;p20"/>
            <p:cNvSpPr/>
            <p:nvPr/>
          </p:nvSpPr>
          <p:spPr>
            <a:xfrm>
              <a:off x="5262375" y="4416750"/>
              <a:ext cx="347100" cy="151500"/>
            </a:xfrm>
            <a:prstGeom prst="ellipse">
              <a:avLst/>
            </a:prstGeom>
            <a:solidFill>
              <a:srgbClr val="0000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312" name="Google Shape;312;p20"/>
            <p:cNvCxnSpPr/>
            <p:nvPr/>
          </p:nvCxnSpPr>
          <p:spPr>
            <a:xfrm>
              <a:off x="5059625" y="4124375"/>
              <a:ext cx="795900" cy="525600"/>
            </a:xfrm>
            <a:prstGeom prst="straightConnector1">
              <a:avLst/>
            </a:prstGeom>
            <a:noFill/>
            <a:ln cap="flat" cmpd="sng" w="28575">
              <a:solidFill>
                <a:srgbClr val="980000"/>
              </a:solidFill>
              <a:prstDash val="solid"/>
              <a:round/>
              <a:headEnd len="med" w="med" type="none"/>
              <a:tailEnd len="med" w="med" type="none"/>
            </a:ln>
          </p:spPr>
        </p:cxnSp>
        <p:cxnSp>
          <p:nvCxnSpPr>
            <p:cNvPr id="313" name="Google Shape;313;p20"/>
            <p:cNvCxnSpPr/>
            <p:nvPr/>
          </p:nvCxnSpPr>
          <p:spPr>
            <a:xfrm flipH="1" rot="10800000">
              <a:off x="5116875" y="4056875"/>
              <a:ext cx="638100" cy="593100"/>
            </a:xfrm>
            <a:prstGeom prst="straightConnector1">
              <a:avLst/>
            </a:prstGeom>
            <a:noFill/>
            <a:ln cap="flat" cmpd="sng" w="28575">
              <a:solidFill>
                <a:srgbClr val="980000"/>
              </a:solidFill>
              <a:prstDash val="solid"/>
              <a:round/>
              <a:headEnd len="med" w="med" type="none"/>
              <a:tailEnd len="med" w="med" type="none"/>
            </a:ln>
          </p:spPr>
        </p:cxnSp>
        <p:grpSp>
          <p:nvGrpSpPr>
            <p:cNvPr id="314" name="Google Shape;314;p20"/>
            <p:cNvGrpSpPr/>
            <p:nvPr/>
          </p:nvGrpSpPr>
          <p:grpSpPr>
            <a:xfrm>
              <a:off x="5609475" y="3432950"/>
              <a:ext cx="1901100" cy="983800"/>
              <a:chOff x="5510175" y="2387000"/>
              <a:chExt cx="1901100" cy="983800"/>
            </a:xfrm>
          </p:grpSpPr>
          <p:sp>
            <p:nvSpPr>
              <p:cNvPr id="315" name="Google Shape;315;p20"/>
              <p:cNvSpPr/>
              <p:nvPr/>
            </p:nvSpPr>
            <p:spPr>
              <a:xfrm>
                <a:off x="5510175" y="2387000"/>
                <a:ext cx="1901100" cy="908700"/>
              </a:xfrm>
              <a:prstGeom prst="ellipse">
                <a:avLst/>
              </a:prstGeom>
              <a:solidFill>
                <a:srgbClr val="999999"/>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a:solidFill>
                      <a:schemeClr val="dk1"/>
                    </a:solidFill>
                    <a:latin typeface="Josefin Sans"/>
                    <a:ea typeface="Josefin Sans"/>
                    <a:cs typeface="Josefin Sans"/>
                    <a:sym typeface="Josefin Sans"/>
                  </a:rPr>
                  <a:t>RISC Complex</a:t>
                </a:r>
                <a:endParaRPr>
                  <a:solidFill>
                    <a:schemeClr val="dk1"/>
                  </a:solidFill>
                  <a:latin typeface="Josefin Sans"/>
                  <a:ea typeface="Josefin Sans"/>
                  <a:cs typeface="Josefin Sans"/>
                  <a:sym typeface="Josefin Sans"/>
                </a:endParaRPr>
              </a:p>
              <a:p>
                <a:pPr indent="0" lvl="0" marL="0" rtl="0" algn="ctr">
                  <a:spcBef>
                    <a:spcPts val="0"/>
                  </a:spcBef>
                  <a:spcAft>
                    <a:spcPts val="0"/>
                  </a:spcAft>
                  <a:buNone/>
                </a:pPr>
                <a:r>
                  <a:rPr lang="en" sz="1000">
                    <a:solidFill>
                      <a:schemeClr val="dk1"/>
                    </a:solidFill>
                    <a:latin typeface="Josefin Sans"/>
                    <a:ea typeface="Josefin Sans"/>
                    <a:cs typeface="Josefin Sans"/>
                    <a:sym typeface="Josefin Sans"/>
                  </a:rPr>
                  <a:t>Argonaute</a:t>
                </a:r>
                <a:endParaRPr sz="1000">
                  <a:solidFill>
                    <a:schemeClr val="dk1"/>
                  </a:solidFill>
                  <a:latin typeface="Josefin Sans"/>
                  <a:ea typeface="Josefin Sans"/>
                  <a:cs typeface="Josefin Sans"/>
                  <a:sym typeface="Josefin Sans"/>
                </a:endParaRPr>
              </a:p>
              <a:p>
                <a:pPr indent="0" lvl="0" marL="0" rtl="0" algn="ctr">
                  <a:spcBef>
                    <a:spcPts val="0"/>
                  </a:spcBef>
                  <a:spcAft>
                    <a:spcPts val="0"/>
                  </a:spcAft>
                  <a:buNone/>
                </a:pPr>
                <a:r>
                  <a:t/>
                </a:r>
                <a:endParaRPr sz="1000">
                  <a:solidFill>
                    <a:schemeClr val="dk1"/>
                  </a:solidFill>
                  <a:latin typeface="Josefin Sans"/>
                  <a:ea typeface="Josefin Sans"/>
                  <a:cs typeface="Josefin Sans"/>
                  <a:sym typeface="Josefin Sans"/>
                </a:endParaRPr>
              </a:p>
            </p:txBody>
          </p:sp>
          <p:grpSp>
            <p:nvGrpSpPr>
              <p:cNvPr id="316" name="Google Shape;316;p20"/>
              <p:cNvGrpSpPr/>
              <p:nvPr/>
            </p:nvGrpSpPr>
            <p:grpSpPr>
              <a:xfrm>
                <a:off x="5835975" y="3163925"/>
                <a:ext cx="1249500" cy="206875"/>
                <a:chOff x="1337075" y="2370350"/>
                <a:chExt cx="1249500" cy="206875"/>
              </a:xfrm>
            </p:grpSpPr>
            <p:cxnSp>
              <p:nvCxnSpPr>
                <p:cNvPr id="317" name="Google Shape;317;p20"/>
                <p:cNvCxnSpPr/>
                <p:nvPr/>
              </p:nvCxnSpPr>
              <p:spPr>
                <a:xfrm flipH="1">
                  <a:off x="1685975" y="2387000"/>
                  <a:ext cx="600" cy="183300"/>
                </a:xfrm>
                <a:prstGeom prst="straightConnector1">
                  <a:avLst/>
                </a:prstGeom>
                <a:noFill/>
                <a:ln cap="flat" cmpd="sng" w="28575">
                  <a:solidFill>
                    <a:schemeClr val="dk2"/>
                  </a:solidFill>
                  <a:prstDash val="solid"/>
                  <a:round/>
                  <a:headEnd len="med" w="med" type="none"/>
                  <a:tailEnd len="med" w="med" type="none"/>
                </a:ln>
              </p:spPr>
            </p:cxnSp>
            <p:cxnSp>
              <p:nvCxnSpPr>
                <p:cNvPr id="318" name="Google Shape;318;p20"/>
                <p:cNvCxnSpPr/>
                <p:nvPr/>
              </p:nvCxnSpPr>
              <p:spPr>
                <a:xfrm flipH="1">
                  <a:off x="1845000" y="2387000"/>
                  <a:ext cx="600" cy="183300"/>
                </a:xfrm>
                <a:prstGeom prst="straightConnector1">
                  <a:avLst/>
                </a:prstGeom>
                <a:noFill/>
                <a:ln cap="flat" cmpd="sng" w="28575">
                  <a:solidFill>
                    <a:schemeClr val="dk2"/>
                  </a:solidFill>
                  <a:prstDash val="solid"/>
                  <a:round/>
                  <a:headEnd len="med" w="med" type="none"/>
                  <a:tailEnd len="med" w="med" type="none"/>
                </a:ln>
              </p:spPr>
            </p:cxnSp>
            <p:cxnSp>
              <p:nvCxnSpPr>
                <p:cNvPr id="319" name="Google Shape;319;p20"/>
                <p:cNvCxnSpPr/>
                <p:nvPr/>
              </p:nvCxnSpPr>
              <p:spPr>
                <a:xfrm flipH="1">
                  <a:off x="1959850" y="2387000"/>
                  <a:ext cx="600" cy="183300"/>
                </a:xfrm>
                <a:prstGeom prst="straightConnector1">
                  <a:avLst/>
                </a:prstGeom>
                <a:noFill/>
                <a:ln cap="flat" cmpd="sng" w="28575">
                  <a:solidFill>
                    <a:schemeClr val="dk2"/>
                  </a:solidFill>
                  <a:prstDash val="solid"/>
                  <a:round/>
                  <a:headEnd len="med" w="med" type="none"/>
                  <a:tailEnd len="med" w="med" type="none"/>
                </a:ln>
              </p:spPr>
            </p:cxnSp>
            <p:cxnSp>
              <p:nvCxnSpPr>
                <p:cNvPr id="320" name="Google Shape;320;p20"/>
                <p:cNvCxnSpPr/>
                <p:nvPr/>
              </p:nvCxnSpPr>
              <p:spPr>
                <a:xfrm flipH="1">
                  <a:off x="2074700" y="2387000"/>
                  <a:ext cx="600" cy="183300"/>
                </a:xfrm>
                <a:prstGeom prst="straightConnector1">
                  <a:avLst/>
                </a:prstGeom>
                <a:noFill/>
                <a:ln cap="flat" cmpd="sng" w="28575">
                  <a:solidFill>
                    <a:schemeClr val="dk2"/>
                  </a:solidFill>
                  <a:prstDash val="solid"/>
                  <a:round/>
                  <a:headEnd len="med" w="med" type="none"/>
                  <a:tailEnd len="med" w="med" type="none"/>
                </a:ln>
              </p:spPr>
            </p:cxnSp>
            <p:cxnSp>
              <p:nvCxnSpPr>
                <p:cNvPr id="321" name="Google Shape;321;p20"/>
                <p:cNvCxnSpPr/>
                <p:nvPr/>
              </p:nvCxnSpPr>
              <p:spPr>
                <a:xfrm flipH="1">
                  <a:off x="2211863" y="2387000"/>
                  <a:ext cx="600" cy="183300"/>
                </a:xfrm>
                <a:prstGeom prst="straightConnector1">
                  <a:avLst/>
                </a:prstGeom>
                <a:noFill/>
                <a:ln cap="flat" cmpd="sng" w="28575">
                  <a:solidFill>
                    <a:schemeClr val="dk2"/>
                  </a:solidFill>
                  <a:prstDash val="solid"/>
                  <a:round/>
                  <a:headEnd len="med" w="med" type="none"/>
                  <a:tailEnd len="med" w="med" type="none"/>
                </a:ln>
              </p:spPr>
            </p:cxnSp>
            <p:cxnSp>
              <p:nvCxnSpPr>
                <p:cNvPr id="322" name="Google Shape;322;p20"/>
                <p:cNvCxnSpPr/>
                <p:nvPr/>
              </p:nvCxnSpPr>
              <p:spPr>
                <a:xfrm flipH="1">
                  <a:off x="2349025" y="2393925"/>
                  <a:ext cx="600" cy="183300"/>
                </a:xfrm>
                <a:prstGeom prst="straightConnector1">
                  <a:avLst/>
                </a:prstGeom>
                <a:noFill/>
                <a:ln cap="flat" cmpd="sng" w="28575">
                  <a:solidFill>
                    <a:schemeClr val="dk2"/>
                  </a:solidFill>
                  <a:prstDash val="solid"/>
                  <a:round/>
                  <a:headEnd len="med" w="med" type="none"/>
                  <a:tailEnd len="med" w="med" type="none"/>
                </a:ln>
              </p:spPr>
            </p:cxnSp>
            <p:cxnSp>
              <p:nvCxnSpPr>
                <p:cNvPr id="323" name="Google Shape;323;p20"/>
                <p:cNvCxnSpPr/>
                <p:nvPr/>
              </p:nvCxnSpPr>
              <p:spPr>
                <a:xfrm flipH="1">
                  <a:off x="2464325" y="2387000"/>
                  <a:ext cx="600" cy="183300"/>
                </a:xfrm>
                <a:prstGeom prst="straightConnector1">
                  <a:avLst/>
                </a:prstGeom>
                <a:noFill/>
                <a:ln cap="flat" cmpd="sng" w="28575">
                  <a:solidFill>
                    <a:schemeClr val="dk2"/>
                  </a:solidFill>
                  <a:prstDash val="solid"/>
                  <a:round/>
                  <a:headEnd len="med" w="med" type="none"/>
                  <a:tailEnd len="med" w="med" type="none"/>
                </a:ln>
              </p:spPr>
            </p:cxnSp>
            <p:cxnSp>
              <p:nvCxnSpPr>
                <p:cNvPr id="324" name="Google Shape;324;p20"/>
                <p:cNvCxnSpPr/>
                <p:nvPr/>
              </p:nvCxnSpPr>
              <p:spPr>
                <a:xfrm>
                  <a:off x="1337075" y="2370350"/>
                  <a:ext cx="1249500" cy="17400"/>
                </a:xfrm>
                <a:prstGeom prst="straightConnector1">
                  <a:avLst/>
                </a:prstGeom>
                <a:noFill/>
                <a:ln cap="flat" cmpd="sng" w="28575">
                  <a:solidFill>
                    <a:srgbClr val="B4A7D6"/>
                  </a:solidFill>
                  <a:prstDash val="solid"/>
                  <a:round/>
                  <a:headEnd len="med" w="med" type="none"/>
                  <a:tailEnd len="med" w="med" type="none"/>
                </a:ln>
              </p:spPr>
            </p:cxnSp>
            <p:cxnSp>
              <p:nvCxnSpPr>
                <p:cNvPr id="325" name="Google Shape;325;p20"/>
                <p:cNvCxnSpPr/>
                <p:nvPr/>
              </p:nvCxnSpPr>
              <p:spPr>
                <a:xfrm flipH="1">
                  <a:off x="1570675" y="2387000"/>
                  <a:ext cx="600" cy="183300"/>
                </a:xfrm>
                <a:prstGeom prst="straightConnector1">
                  <a:avLst/>
                </a:prstGeom>
                <a:noFill/>
                <a:ln cap="flat" cmpd="sng" w="28575">
                  <a:solidFill>
                    <a:schemeClr val="dk2"/>
                  </a:solidFill>
                  <a:prstDash val="solid"/>
                  <a:round/>
                  <a:headEnd len="med" w="med" type="none"/>
                  <a:tailEnd len="med" w="med" type="none"/>
                </a:ln>
              </p:spPr>
            </p:cxnSp>
            <p:cxnSp>
              <p:nvCxnSpPr>
                <p:cNvPr id="326" name="Google Shape;326;p20"/>
                <p:cNvCxnSpPr/>
                <p:nvPr/>
              </p:nvCxnSpPr>
              <p:spPr>
                <a:xfrm flipH="1">
                  <a:off x="1455375" y="2387000"/>
                  <a:ext cx="600" cy="183300"/>
                </a:xfrm>
                <a:prstGeom prst="straightConnector1">
                  <a:avLst/>
                </a:prstGeom>
                <a:noFill/>
                <a:ln cap="flat" cmpd="sng" w="28575">
                  <a:solidFill>
                    <a:schemeClr val="dk2"/>
                  </a:solidFill>
                  <a:prstDash val="solid"/>
                  <a:round/>
                  <a:headEnd len="med" w="med" type="none"/>
                  <a:tailEnd len="med" w="med" type="none"/>
                </a:ln>
              </p:spPr>
            </p:cxnSp>
          </p:grpSp>
        </p:grpSp>
        <p:cxnSp>
          <p:nvCxnSpPr>
            <p:cNvPr id="327" name="Google Shape;327;p20"/>
            <p:cNvCxnSpPr/>
            <p:nvPr/>
          </p:nvCxnSpPr>
          <p:spPr>
            <a:xfrm>
              <a:off x="5112200" y="4416750"/>
              <a:ext cx="2806200" cy="4800"/>
            </a:xfrm>
            <a:prstGeom prst="straightConnector1">
              <a:avLst/>
            </a:prstGeom>
            <a:noFill/>
            <a:ln cap="flat" cmpd="sng" w="28575">
              <a:solidFill>
                <a:srgbClr val="434343"/>
              </a:solidFill>
              <a:prstDash val="solid"/>
              <a:round/>
              <a:headEnd len="med" w="med" type="none"/>
              <a:tailEnd len="med" w="med" type="none"/>
            </a:ln>
          </p:spPr>
        </p:cxnSp>
      </p:grpSp>
      <p:grpSp>
        <p:nvGrpSpPr>
          <p:cNvPr id="328" name="Google Shape;328;p20"/>
          <p:cNvGrpSpPr/>
          <p:nvPr/>
        </p:nvGrpSpPr>
        <p:grpSpPr>
          <a:xfrm rot="-549599">
            <a:off x="1049370" y="2296605"/>
            <a:ext cx="1646487" cy="671083"/>
            <a:chOff x="1307221" y="2954300"/>
            <a:chExt cx="1646400" cy="671047"/>
          </a:xfrm>
        </p:grpSpPr>
        <p:grpSp>
          <p:nvGrpSpPr>
            <p:cNvPr id="329" name="Google Shape;329;p20"/>
            <p:cNvGrpSpPr/>
            <p:nvPr/>
          </p:nvGrpSpPr>
          <p:grpSpPr>
            <a:xfrm>
              <a:off x="1337075" y="2954300"/>
              <a:ext cx="1586700" cy="216600"/>
              <a:chOff x="1337075" y="2370350"/>
              <a:chExt cx="1586700" cy="216600"/>
            </a:xfrm>
          </p:grpSpPr>
          <p:cxnSp>
            <p:nvCxnSpPr>
              <p:cNvPr id="330" name="Google Shape;330;p20"/>
              <p:cNvCxnSpPr/>
              <p:nvPr/>
            </p:nvCxnSpPr>
            <p:spPr>
              <a:xfrm>
                <a:off x="1455975" y="2478650"/>
                <a:ext cx="0" cy="0"/>
              </a:xfrm>
              <a:prstGeom prst="straightConnector1">
                <a:avLst/>
              </a:prstGeom>
              <a:noFill/>
              <a:ln cap="flat" cmpd="sng" w="28575">
                <a:solidFill>
                  <a:srgbClr val="434343"/>
                </a:solidFill>
                <a:prstDash val="solid"/>
                <a:round/>
                <a:headEnd len="med" w="med" type="none"/>
                <a:tailEnd len="med" w="med" type="none"/>
              </a:ln>
            </p:spPr>
          </p:cxnSp>
          <p:cxnSp>
            <p:nvCxnSpPr>
              <p:cNvPr id="331" name="Google Shape;331;p20"/>
              <p:cNvCxnSpPr/>
              <p:nvPr/>
            </p:nvCxnSpPr>
            <p:spPr>
              <a:xfrm>
                <a:off x="1455975" y="2478650"/>
                <a:ext cx="0" cy="0"/>
              </a:xfrm>
              <a:prstGeom prst="straightConnector1">
                <a:avLst/>
              </a:prstGeom>
              <a:noFill/>
              <a:ln cap="flat" cmpd="sng" w="28575">
                <a:solidFill>
                  <a:srgbClr val="434343"/>
                </a:solidFill>
                <a:prstDash val="solid"/>
                <a:round/>
                <a:headEnd len="med" w="med" type="none"/>
                <a:tailEnd len="med" w="med" type="none"/>
              </a:ln>
            </p:spPr>
          </p:cxnSp>
          <p:cxnSp>
            <p:nvCxnSpPr>
              <p:cNvPr id="332" name="Google Shape;332;p20"/>
              <p:cNvCxnSpPr/>
              <p:nvPr/>
            </p:nvCxnSpPr>
            <p:spPr>
              <a:xfrm>
                <a:off x="1337075" y="2564450"/>
                <a:ext cx="1586700" cy="22500"/>
              </a:xfrm>
              <a:prstGeom prst="straightConnector1">
                <a:avLst/>
              </a:prstGeom>
              <a:noFill/>
              <a:ln cap="flat" cmpd="sng" w="28575">
                <a:solidFill>
                  <a:srgbClr val="B4A7D6"/>
                </a:solidFill>
                <a:prstDash val="solid"/>
                <a:round/>
                <a:headEnd len="med" w="med" type="none"/>
                <a:tailEnd len="med" w="med" type="none"/>
              </a:ln>
            </p:spPr>
          </p:cxnSp>
          <p:grpSp>
            <p:nvGrpSpPr>
              <p:cNvPr id="333" name="Google Shape;333;p20"/>
              <p:cNvGrpSpPr/>
              <p:nvPr/>
            </p:nvGrpSpPr>
            <p:grpSpPr>
              <a:xfrm>
                <a:off x="1337075" y="2370350"/>
                <a:ext cx="1586700" cy="206875"/>
                <a:chOff x="1337075" y="2370350"/>
                <a:chExt cx="1586700" cy="206875"/>
              </a:xfrm>
            </p:grpSpPr>
            <p:cxnSp>
              <p:nvCxnSpPr>
                <p:cNvPr id="334" name="Google Shape;334;p20"/>
                <p:cNvCxnSpPr/>
                <p:nvPr/>
              </p:nvCxnSpPr>
              <p:spPr>
                <a:xfrm flipH="1">
                  <a:off x="1455375" y="2387000"/>
                  <a:ext cx="600" cy="183300"/>
                </a:xfrm>
                <a:prstGeom prst="straightConnector1">
                  <a:avLst/>
                </a:prstGeom>
                <a:noFill/>
                <a:ln cap="flat" cmpd="sng" w="28575">
                  <a:solidFill>
                    <a:schemeClr val="dk2"/>
                  </a:solidFill>
                  <a:prstDash val="solid"/>
                  <a:round/>
                  <a:headEnd len="med" w="med" type="none"/>
                  <a:tailEnd len="med" w="med" type="none"/>
                </a:ln>
              </p:spPr>
            </p:cxnSp>
            <p:cxnSp>
              <p:nvCxnSpPr>
                <p:cNvPr id="335" name="Google Shape;335;p20"/>
                <p:cNvCxnSpPr/>
                <p:nvPr/>
              </p:nvCxnSpPr>
              <p:spPr>
                <a:xfrm flipH="1">
                  <a:off x="1570675" y="2387000"/>
                  <a:ext cx="600" cy="183300"/>
                </a:xfrm>
                <a:prstGeom prst="straightConnector1">
                  <a:avLst/>
                </a:prstGeom>
                <a:noFill/>
                <a:ln cap="flat" cmpd="sng" w="28575">
                  <a:solidFill>
                    <a:schemeClr val="dk2"/>
                  </a:solidFill>
                  <a:prstDash val="solid"/>
                  <a:round/>
                  <a:headEnd len="med" w="med" type="none"/>
                  <a:tailEnd len="med" w="med" type="none"/>
                </a:ln>
              </p:spPr>
            </p:cxnSp>
            <p:cxnSp>
              <p:nvCxnSpPr>
                <p:cNvPr id="336" name="Google Shape;336;p20"/>
                <p:cNvCxnSpPr/>
                <p:nvPr/>
              </p:nvCxnSpPr>
              <p:spPr>
                <a:xfrm flipH="1">
                  <a:off x="1685975" y="2387000"/>
                  <a:ext cx="600" cy="183300"/>
                </a:xfrm>
                <a:prstGeom prst="straightConnector1">
                  <a:avLst/>
                </a:prstGeom>
                <a:noFill/>
                <a:ln cap="flat" cmpd="sng" w="28575">
                  <a:solidFill>
                    <a:schemeClr val="dk2"/>
                  </a:solidFill>
                  <a:prstDash val="solid"/>
                  <a:round/>
                  <a:headEnd len="med" w="med" type="none"/>
                  <a:tailEnd len="med" w="med" type="none"/>
                </a:ln>
              </p:spPr>
            </p:cxnSp>
            <p:cxnSp>
              <p:nvCxnSpPr>
                <p:cNvPr id="337" name="Google Shape;337;p20"/>
                <p:cNvCxnSpPr/>
                <p:nvPr/>
              </p:nvCxnSpPr>
              <p:spPr>
                <a:xfrm flipH="1">
                  <a:off x="1845000" y="2387000"/>
                  <a:ext cx="600" cy="183300"/>
                </a:xfrm>
                <a:prstGeom prst="straightConnector1">
                  <a:avLst/>
                </a:prstGeom>
                <a:noFill/>
                <a:ln cap="flat" cmpd="sng" w="28575">
                  <a:solidFill>
                    <a:schemeClr val="dk2"/>
                  </a:solidFill>
                  <a:prstDash val="solid"/>
                  <a:round/>
                  <a:headEnd len="med" w="med" type="none"/>
                  <a:tailEnd len="med" w="med" type="none"/>
                </a:ln>
              </p:spPr>
            </p:cxnSp>
            <p:cxnSp>
              <p:nvCxnSpPr>
                <p:cNvPr id="338" name="Google Shape;338;p20"/>
                <p:cNvCxnSpPr/>
                <p:nvPr/>
              </p:nvCxnSpPr>
              <p:spPr>
                <a:xfrm flipH="1">
                  <a:off x="1959850" y="2387000"/>
                  <a:ext cx="600" cy="183300"/>
                </a:xfrm>
                <a:prstGeom prst="straightConnector1">
                  <a:avLst/>
                </a:prstGeom>
                <a:noFill/>
                <a:ln cap="flat" cmpd="sng" w="28575">
                  <a:solidFill>
                    <a:schemeClr val="dk2"/>
                  </a:solidFill>
                  <a:prstDash val="solid"/>
                  <a:round/>
                  <a:headEnd len="med" w="med" type="none"/>
                  <a:tailEnd len="med" w="med" type="none"/>
                </a:ln>
              </p:spPr>
            </p:cxnSp>
            <p:cxnSp>
              <p:nvCxnSpPr>
                <p:cNvPr id="339" name="Google Shape;339;p20"/>
                <p:cNvCxnSpPr/>
                <p:nvPr/>
              </p:nvCxnSpPr>
              <p:spPr>
                <a:xfrm flipH="1">
                  <a:off x="2074700" y="2387000"/>
                  <a:ext cx="600" cy="183300"/>
                </a:xfrm>
                <a:prstGeom prst="straightConnector1">
                  <a:avLst/>
                </a:prstGeom>
                <a:noFill/>
                <a:ln cap="flat" cmpd="sng" w="28575">
                  <a:solidFill>
                    <a:schemeClr val="dk2"/>
                  </a:solidFill>
                  <a:prstDash val="solid"/>
                  <a:round/>
                  <a:headEnd len="med" w="med" type="none"/>
                  <a:tailEnd len="med" w="med" type="none"/>
                </a:ln>
              </p:spPr>
            </p:cxnSp>
            <p:cxnSp>
              <p:nvCxnSpPr>
                <p:cNvPr id="340" name="Google Shape;340;p20"/>
                <p:cNvCxnSpPr/>
                <p:nvPr/>
              </p:nvCxnSpPr>
              <p:spPr>
                <a:xfrm flipH="1">
                  <a:off x="2211863" y="2387000"/>
                  <a:ext cx="600" cy="183300"/>
                </a:xfrm>
                <a:prstGeom prst="straightConnector1">
                  <a:avLst/>
                </a:prstGeom>
                <a:noFill/>
                <a:ln cap="flat" cmpd="sng" w="28575">
                  <a:solidFill>
                    <a:schemeClr val="dk2"/>
                  </a:solidFill>
                  <a:prstDash val="solid"/>
                  <a:round/>
                  <a:headEnd len="med" w="med" type="none"/>
                  <a:tailEnd len="med" w="med" type="none"/>
                </a:ln>
              </p:spPr>
            </p:cxnSp>
            <p:cxnSp>
              <p:nvCxnSpPr>
                <p:cNvPr id="341" name="Google Shape;341;p20"/>
                <p:cNvCxnSpPr/>
                <p:nvPr/>
              </p:nvCxnSpPr>
              <p:spPr>
                <a:xfrm flipH="1">
                  <a:off x="2349025" y="2393925"/>
                  <a:ext cx="600" cy="183300"/>
                </a:xfrm>
                <a:prstGeom prst="straightConnector1">
                  <a:avLst/>
                </a:prstGeom>
                <a:noFill/>
                <a:ln cap="flat" cmpd="sng" w="28575">
                  <a:solidFill>
                    <a:schemeClr val="dk2"/>
                  </a:solidFill>
                  <a:prstDash val="solid"/>
                  <a:round/>
                  <a:headEnd len="med" w="med" type="none"/>
                  <a:tailEnd len="med" w="med" type="none"/>
                </a:ln>
              </p:spPr>
            </p:cxnSp>
            <p:cxnSp>
              <p:nvCxnSpPr>
                <p:cNvPr id="342" name="Google Shape;342;p20"/>
                <p:cNvCxnSpPr/>
                <p:nvPr/>
              </p:nvCxnSpPr>
              <p:spPr>
                <a:xfrm flipH="1">
                  <a:off x="2464325" y="2387000"/>
                  <a:ext cx="600" cy="183300"/>
                </a:xfrm>
                <a:prstGeom prst="straightConnector1">
                  <a:avLst/>
                </a:prstGeom>
                <a:noFill/>
                <a:ln cap="flat" cmpd="sng" w="28575">
                  <a:solidFill>
                    <a:schemeClr val="dk2"/>
                  </a:solidFill>
                  <a:prstDash val="solid"/>
                  <a:round/>
                  <a:headEnd len="med" w="med" type="none"/>
                  <a:tailEnd len="med" w="med" type="none"/>
                </a:ln>
              </p:spPr>
            </p:cxnSp>
            <p:cxnSp>
              <p:nvCxnSpPr>
                <p:cNvPr id="343" name="Google Shape;343;p20"/>
                <p:cNvCxnSpPr/>
                <p:nvPr/>
              </p:nvCxnSpPr>
              <p:spPr>
                <a:xfrm flipH="1">
                  <a:off x="2623350" y="2393925"/>
                  <a:ext cx="600" cy="183300"/>
                </a:xfrm>
                <a:prstGeom prst="straightConnector1">
                  <a:avLst/>
                </a:prstGeom>
                <a:noFill/>
                <a:ln cap="flat" cmpd="sng" w="28575">
                  <a:solidFill>
                    <a:schemeClr val="dk2"/>
                  </a:solidFill>
                  <a:prstDash val="solid"/>
                  <a:round/>
                  <a:headEnd len="med" w="med" type="none"/>
                  <a:tailEnd len="med" w="med" type="none"/>
                </a:ln>
              </p:spPr>
            </p:cxnSp>
            <p:cxnSp>
              <p:nvCxnSpPr>
                <p:cNvPr id="344" name="Google Shape;344;p20"/>
                <p:cNvCxnSpPr/>
                <p:nvPr/>
              </p:nvCxnSpPr>
              <p:spPr>
                <a:xfrm flipH="1">
                  <a:off x="2782375" y="2393925"/>
                  <a:ext cx="600" cy="183300"/>
                </a:xfrm>
                <a:prstGeom prst="straightConnector1">
                  <a:avLst/>
                </a:prstGeom>
                <a:noFill/>
                <a:ln cap="flat" cmpd="sng" w="28575">
                  <a:solidFill>
                    <a:schemeClr val="dk2"/>
                  </a:solidFill>
                  <a:prstDash val="solid"/>
                  <a:round/>
                  <a:headEnd len="med" w="med" type="none"/>
                  <a:tailEnd len="med" w="med" type="none"/>
                </a:ln>
              </p:spPr>
            </p:cxnSp>
            <p:cxnSp>
              <p:nvCxnSpPr>
                <p:cNvPr id="345" name="Google Shape;345;p20"/>
                <p:cNvCxnSpPr/>
                <p:nvPr/>
              </p:nvCxnSpPr>
              <p:spPr>
                <a:xfrm>
                  <a:off x="1337075" y="2370350"/>
                  <a:ext cx="1586700" cy="22500"/>
                </a:xfrm>
                <a:prstGeom prst="straightConnector1">
                  <a:avLst/>
                </a:prstGeom>
                <a:noFill/>
                <a:ln cap="flat" cmpd="sng" w="28575">
                  <a:solidFill>
                    <a:srgbClr val="9FC5E8"/>
                  </a:solidFill>
                  <a:prstDash val="solid"/>
                  <a:round/>
                  <a:headEnd len="med" w="med" type="none"/>
                  <a:tailEnd len="med" w="med" type="none"/>
                </a:ln>
              </p:spPr>
            </p:cxnSp>
          </p:grpSp>
        </p:grpSp>
        <p:sp>
          <p:nvSpPr>
            <p:cNvPr id="346" name="Google Shape;346;p20"/>
            <p:cNvSpPr txBox="1"/>
            <p:nvPr/>
          </p:nvSpPr>
          <p:spPr>
            <a:xfrm rot="549375">
              <a:off x="1322578" y="3176146"/>
              <a:ext cx="1615687" cy="322704"/>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200">
                  <a:latin typeface="Josefin Sans"/>
                  <a:ea typeface="Josefin Sans"/>
                  <a:cs typeface="Josefin Sans"/>
                  <a:sym typeface="Josefin Sans"/>
                </a:rPr>
                <a:t>siRNA</a:t>
              </a:r>
              <a:endParaRPr sz="1200">
                <a:latin typeface="Josefin Sans"/>
                <a:ea typeface="Josefin Sans"/>
                <a:cs typeface="Josefin Sans"/>
                <a:sym typeface="Josefin Sans"/>
              </a:endParaRPr>
            </a:p>
          </p:txBody>
        </p:sp>
      </p:grpSp>
      <p:cxnSp>
        <p:nvCxnSpPr>
          <p:cNvPr id="347" name="Google Shape;347;p20"/>
          <p:cNvCxnSpPr/>
          <p:nvPr/>
        </p:nvCxnSpPr>
        <p:spPr>
          <a:xfrm flipH="1" rot="10800000">
            <a:off x="2897200" y="1990500"/>
            <a:ext cx="1817100" cy="247800"/>
          </a:xfrm>
          <a:prstGeom prst="straightConnector1">
            <a:avLst/>
          </a:prstGeom>
          <a:noFill/>
          <a:ln cap="flat" cmpd="sng" w="9525">
            <a:solidFill>
              <a:srgbClr val="000000"/>
            </a:solidFill>
            <a:prstDash val="solid"/>
            <a:round/>
            <a:headEnd len="med" w="med" type="none"/>
            <a:tailEnd len="med" w="med" type="triangle"/>
          </a:ln>
        </p:spPr>
      </p:cxnSp>
      <p:cxnSp>
        <p:nvCxnSpPr>
          <p:cNvPr id="348" name="Google Shape;348;p20"/>
          <p:cNvCxnSpPr/>
          <p:nvPr/>
        </p:nvCxnSpPr>
        <p:spPr>
          <a:xfrm flipH="1">
            <a:off x="5840675" y="2771425"/>
            <a:ext cx="292800" cy="405600"/>
          </a:xfrm>
          <a:prstGeom prst="straightConnector1">
            <a:avLst/>
          </a:prstGeom>
          <a:noFill/>
          <a:ln cap="flat" cmpd="sng" w="9525">
            <a:solidFill>
              <a:srgbClr val="000000"/>
            </a:solidFill>
            <a:prstDash val="solid"/>
            <a:round/>
            <a:headEnd len="med" w="med" type="none"/>
            <a:tailEnd len="med" w="med" type="triangle"/>
          </a:ln>
        </p:spPr>
      </p:cxnSp>
      <p:cxnSp>
        <p:nvCxnSpPr>
          <p:cNvPr id="349" name="Google Shape;349;p20"/>
          <p:cNvCxnSpPr/>
          <p:nvPr/>
        </p:nvCxnSpPr>
        <p:spPr>
          <a:xfrm>
            <a:off x="1357900" y="1607575"/>
            <a:ext cx="330300" cy="533100"/>
          </a:xfrm>
          <a:prstGeom prst="straightConnector1">
            <a:avLst/>
          </a:prstGeom>
          <a:noFill/>
          <a:ln cap="flat" cmpd="sng" w="9525">
            <a:solidFill>
              <a:srgbClr val="000000"/>
            </a:solidFill>
            <a:prstDash val="solid"/>
            <a:round/>
            <a:headEnd len="med" w="med" type="none"/>
            <a:tailEnd len="med" w="med" type="triangle"/>
          </a:ln>
        </p:spPr>
      </p:cxnSp>
      <p:sp>
        <p:nvSpPr>
          <p:cNvPr id="350" name="Google Shape;350;p20"/>
          <p:cNvSpPr/>
          <p:nvPr/>
        </p:nvSpPr>
        <p:spPr>
          <a:xfrm>
            <a:off x="1155150" y="3397909"/>
            <a:ext cx="1869700" cy="379700"/>
          </a:xfrm>
          <a:custGeom>
            <a:rect b="b" l="l" r="r" t="t"/>
            <a:pathLst>
              <a:path extrusionOk="0" h="15188" w="74788">
                <a:moveTo>
                  <a:pt x="0" y="1071"/>
                </a:moveTo>
                <a:cubicBezTo>
                  <a:pt x="4606" y="1071"/>
                  <a:pt x="9818" y="-1213"/>
                  <a:pt x="13817" y="1071"/>
                </a:cubicBezTo>
                <a:cubicBezTo>
                  <a:pt x="19888" y="4538"/>
                  <a:pt x="25217" y="10295"/>
                  <a:pt x="32138" y="11283"/>
                </a:cubicBezTo>
                <a:cubicBezTo>
                  <a:pt x="41686" y="12646"/>
                  <a:pt x="51459" y="7294"/>
                  <a:pt x="60972" y="8880"/>
                </a:cubicBezTo>
                <a:cubicBezTo>
                  <a:pt x="65966" y="9713"/>
                  <a:pt x="69986" y="13584"/>
                  <a:pt x="74788" y="15188"/>
                </a:cubicBezTo>
              </a:path>
            </a:pathLst>
          </a:custGeom>
          <a:noFill/>
          <a:ln cap="flat" cmpd="sng" w="28575">
            <a:solidFill>
              <a:schemeClr val="dk2"/>
            </a:solidFill>
            <a:prstDash val="lgDash"/>
            <a:round/>
            <a:headEnd len="med" w="med" type="none"/>
            <a:tailEnd len="med" w="med" type="none"/>
          </a:ln>
        </p:spPr>
      </p:sp>
      <p:sp>
        <p:nvSpPr>
          <p:cNvPr id="351" name="Google Shape;351;p20"/>
          <p:cNvSpPr txBox="1"/>
          <p:nvPr/>
        </p:nvSpPr>
        <p:spPr>
          <a:xfrm>
            <a:off x="1409038" y="3774863"/>
            <a:ext cx="1615800" cy="3228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200">
                <a:latin typeface="Josefin Sans"/>
                <a:ea typeface="Josefin Sans"/>
                <a:cs typeface="Josefin Sans"/>
                <a:sym typeface="Josefin Sans"/>
              </a:rPr>
              <a:t>Fragmented mRNA</a:t>
            </a:r>
            <a:endParaRPr sz="1200">
              <a:latin typeface="Josefin Sans"/>
              <a:ea typeface="Josefin Sans"/>
              <a:cs typeface="Josefin Sans"/>
              <a:sym typeface="Josefin Sans"/>
            </a:endParaRPr>
          </a:p>
        </p:txBody>
      </p:sp>
      <p:cxnSp>
        <p:nvCxnSpPr>
          <p:cNvPr id="352" name="Google Shape;352;p20"/>
          <p:cNvCxnSpPr/>
          <p:nvPr/>
        </p:nvCxnSpPr>
        <p:spPr>
          <a:xfrm rot="10800000">
            <a:off x="3197650" y="3619925"/>
            <a:ext cx="855900" cy="15000"/>
          </a:xfrm>
          <a:prstGeom prst="straightConnector1">
            <a:avLst/>
          </a:prstGeom>
          <a:noFill/>
          <a:ln cap="flat" cmpd="sng" w="9525">
            <a:solidFill>
              <a:srgbClr val="000000"/>
            </a:solidFill>
            <a:prstDash val="solid"/>
            <a:round/>
            <a:headEnd len="med" w="med" type="none"/>
            <a:tailEnd len="med" w="med" type="triangle"/>
          </a:ln>
        </p:spPr>
      </p:cxnSp>
      <p:sp>
        <p:nvSpPr>
          <p:cNvPr id="353" name="Google Shape;353;p20"/>
          <p:cNvSpPr txBox="1"/>
          <p:nvPr>
            <p:ph type="title"/>
          </p:nvPr>
        </p:nvSpPr>
        <p:spPr>
          <a:xfrm>
            <a:off x="311700" y="204450"/>
            <a:ext cx="8520600" cy="5727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sz="3000">
                <a:solidFill>
                  <a:srgbClr val="00A1B2"/>
                </a:solidFill>
                <a:latin typeface="Josefin Sans"/>
                <a:ea typeface="Josefin Sans"/>
                <a:cs typeface="Josefin Sans"/>
                <a:sym typeface="Josefin Sans"/>
              </a:rPr>
              <a:t>RNAi: siRNA</a:t>
            </a:r>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57" name="Shape 357"/>
        <p:cNvGrpSpPr/>
        <p:nvPr/>
      </p:nvGrpSpPr>
      <p:grpSpPr>
        <a:xfrm>
          <a:off x="0" y="0"/>
          <a:ext cx="0" cy="0"/>
          <a:chOff x="0" y="0"/>
          <a:chExt cx="0" cy="0"/>
        </a:xfrm>
      </p:grpSpPr>
      <p:sp>
        <p:nvSpPr>
          <p:cNvPr id="358" name="Google Shape;358;p21"/>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sz="3000">
                <a:solidFill>
                  <a:srgbClr val="00A1B2"/>
                </a:solidFill>
                <a:latin typeface="Josefin Sans"/>
                <a:ea typeface="Josefin Sans"/>
                <a:cs typeface="Josefin Sans"/>
                <a:sym typeface="Josefin Sans"/>
              </a:rPr>
              <a:t>RNAi: miRNA and siRNA</a:t>
            </a:r>
            <a:endParaRPr/>
          </a:p>
        </p:txBody>
      </p:sp>
      <p:sp>
        <p:nvSpPr>
          <p:cNvPr id="359" name="Google Shape;359;p21"/>
          <p:cNvSpPr txBox="1"/>
          <p:nvPr>
            <p:ph idx="1" type="body"/>
          </p:nvPr>
        </p:nvSpPr>
        <p:spPr>
          <a:xfrm>
            <a:off x="311700" y="1259700"/>
            <a:ext cx="8520600" cy="2902200"/>
          </a:xfrm>
          <a:prstGeom prst="rect">
            <a:avLst/>
          </a:prstGeom>
        </p:spPr>
        <p:txBody>
          <a:bodyPr anchorCtr="0" anchor="t" bIns="91425" lIns="91425" spcFirstLastPara="1" rIns="91425" wrap="square" tIns="91425">
            <a:noAutofit/>
          </a:bodyPr>
          <a:lstStyle/>
          <a:p>
            <a:pPr indent="-342900" lvl="0" marL="457200" rtl="0" algn="l">
              <a:spcBef>
                <a:spcPts val="1000"/>
              </a:spcBef>
              <a:spcAft>
                <a:spcPts val="0"/>
              </a:spcAft>
              <a:buClr>
                <a:schemeClr val="dk1"/>
              </a:buClr>
              <a:buSzPts val="1800"/>
              <a:buFont typeface="Josefin Sans"/>
              <a:buChar char="●"/>
            </a:pPr>
            <a:r>
              <a:rPr lang="en">
                <a:solidFill>
                  <a:schemeClr val="dk1"/>
                </a:solidFill>
                <a:latin typeface="Josefin Sans"/>
                <a:ea typeface="Josefin Sans"/>
                <a:cs typeface="Josefin Sans"/>
                <a:sym typeface="Josefin Sans"/>
              </a:rPr>
              <a:t>Blocks translation of the mRNA</a:t>
            </a:r>
            <a:endParaRPr>
              <a:solidFill>
                <a:schemeClr val="dk1"/>
              </a:solidFill>
              <a:latin typeface="Josefin Sans"/>
              <a:ea typeface="Josefin Sans"/>
              <a:cs typeface="Josefin Sans"/>
              <a:sym typeface="Josefin Sans"/>
            </a:endParaRPr>
          </a:p>
          <a:p>
            <a:pPr indent="0" lvl="0" marL="457200" rtl="0" algn="l">
              <a:spcBef>
                <a:spcPts val="1000"/>
              </a:spcBef>
              <a:spcAft>
                <a:spcPts val="0"/>
              </a:spcAft>
              <a:buNone/>
            </a:pPr>
            <a:r>
              <a:t/>
            </a:r>
            <a:endParaRPr>
              <a:solidFill>
                <a:schemeClr val="dk1"/>
              </a:solidFill>
              <a:latin typeface="Josefin Sans"/>
              <a:ea typeface="Josefin Sans"/>
              <a:cs typeface="Josefin Sans"/>
              <a:sym typeface="Josefin Sans"/>
            </a:endParaRPr>
          </a:p>
          <a:p>
            <a:pPr indent="-342900" lvl="0" marL="457200" rtl="0" algn="l">
              <a:spcBef>
                <a:spcPts val="1000"/>
              </a:spcBef>
              <a:spcAft>
                <a:spcPts val="0"/>
              </a:spcAft>
              <a:buClr>
                <a:schemeClr val="dk1"/>
              </a:buClr>
              <a:buSzPts val="1800"/>
              <a:buFont typeface="Josefin Sans"/>
              <a:buChar char="●"/>
            </a:pPr>
            <a:r>
              <a:rPr lang="en">
                <a:solidFill>
                  <a:schemeClr val="dk1"/>
                </a:solidFill>
                <a:latin typeface="Josefin Sans"/>
                <a:ea typeface="Josefin Sans"/>
                <a:cs typeface="Josefin Sans"/>
                <a:sym typeface="Josefin Sans"/>
              </a:rPr>
              <a:t>Can lead to fragmentation of the mRNA</a:t>
            </a:r>
            <a:endParaRPr>
              <a:solidFill>
                <a:schemeClr val="dk1"/>
              </a:solidFill>
              <a:latin typeface="Josefin Sans"/>
              <a:ea typeface="Josefin Sans"/>
              <a:cs typeface="Josefin Sans"/>
              <a:sym typeface="Josefin Sans"/>
            </a:endParaRPr>
          </a:p>
          <a:p>
            <a:pPr indent="-317500" lvl="1" marL="914400" rtl="0" algn="l">
              <a:spcBef>
                <a:spcPts val="0"/>
              </a:spcBef>
              <a:spcAft>
                <a:spcPts val="0"/>
              </a:spcAft>
              <a:buClr>
                <a:schemeClr val="dk1"/>
              </a:buClr>
              <a:buSzPts val="1400"/>
              <a:buFont typeface="Josefin Sans"/>
              <a:buChar char="○"/>
            </a:pPr>
            <a:r>
              <a:rPr lang="en">
                <a:solidFill>
                  <a:schemeClr val="dk1"/>
                </a:solidFill>
                <a:latin typeface="Josefin Sans"/>
                <a:ea typeface="Josefin Sans"/>
                <a:cs typeface="Josefin Sans"/>
                <a:sym typeface="Josefin Sans"/>
              </a:rPr>
              <a:t>Fragmented mRNA can be used in more RISC complexes</a:t>
            </a:r>
            <a:endParaRPr>
              <a:solidFill>
                <a:schemeClr val="dk1"/>
              </a:solidFill>
              <a:latin typeface="Josefin Sans"/>
              <a:ea typeface="Josefin Sans"/>
              <a:cs typeface="Josefin Sans"/>
              <a:sym typeface="Josefin Sans"/>
            </a:endParaRPr>
          </a:p>
          <a:p>
            <a:pPr indent="0" lvl="0" marL="457200" rtl="0" algn="l">
              <a:spcBef>
                <a:spcPts val="1000"/>
              </a:spcBef>
              <a:spcAft>
                <a:spcPts val="0"/>
              </a:spcAft>
              <a:buNone/>
            </a:pPr>
            <a:r>
              <a:t/>
            </a:r>
            <a:endParaRPr>
              <a:solidFill>
                <a:schemeClr val="dk1"/>
              </a:solidFill>
              <a:latin typeface="Josefin Sans"/>
              <a:ea typeface="Josefin Sans"/>
              <a:cs typeface="Josefin Sans"/>
              <a:sym typeface="Josefin Sans"/>
            </a:endParaRPr>
          </a:p>
          <a:p>
            <a:pPr indent="-342900" lvl="0" marL="457200" rtl="0" algn="l">
              <a:spcBef>
                <a:spcPts val="1000"/>
              </a:spcBef>
              <a:spcAft>
                <a:spcPts val="0"/>
              </a:spcAft>
              <a:buClr>
                <a:schemeClr val="dk1"/>
              </a:buClr>
              <a:buSzPts val="1800"/>
              <a:buFont typeface="Josefin Sans"/>
              <a:buChar char="●"/>
            </a:pPr>
            <a:r>
              <a:rPr lang="en">
                <a:solidFill>
                  <a:schemeClr val="dk1"/>
                </a:solidFill>
                <a:latin typeface="Josefin Sans"/>
                <a:ea typeface="Josefin Sans"/>
                <a:cs typeface="Josefin Sans"/>
                <a:sym typeface="Josefin Sans"/>
              </a:rPr>
              <a:t>Leads to gene KNOCK-DOWN (not knock-out)</a:t>
            </a:r>
            <a:endParaRPr>
              <a:solidFill>
                <a:schemeClr val="dk1"/>
              </a:solidFill>
              <a:latin typeface="Josefin Sans"/>
              <a:ea typeface="Josefin Sans"/>
              <a:cs typeface="Josefin Sans"/>
              <a:sym typeface="Josefin Sans"/>
            </a:endParaRPr>
          </a:p>
        </p:txBody>
      </p:sp>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